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
  </p:notesMasterIdLst>
  <p:sldIdLst>
    <p:sldId id="256" r:id="rId2"/>
  </p:sldIdLst>
  <p:sldSz cx="30275213" cy="428037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15"/>
    <p:restoredTop sz="94658"/>
  </p:normalViewPr>
  <p:slideViewPr>
    <p:cSldViewPr snapToGrid="0">
      <p:cViewPr>
        <p:scale>
          <a:sx n="40" d="100"/>
          <a:sy n="40" d="100"/>
        </p:scale>
        <p:origin x="484" y="-18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2A2E33-C2AB-4468-935B-53352D5E965D}" type="datetimeFigureOut">
              <a:rPr lang="en-GB" smtClean="0"/>
              <a:t>09/02/2025</a:t>
            </a:fld>
            <a:endParaRPr lang="en-GB"/>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3A3FCC-83E5-4112-B65D-D2A44FE900FD}" type="slidenum">
              <a:rPr lang="en-GB" smtClean="0"/>
              <a:t>‹#›</a:t>
            </a:fld>
            <a:endParaRPr lang="en-GB"/>
          </a:p>
        </p:txBody>
      </p:sp>
    </p:spTree>
    <p:extLst>
      <p:ext uri="{BB962C8B-B14F-4D97-AF65-F5344CB8AC3E}">
        <p14:creationId xmlns:p14="http://schemas.microsoft.com/office/powerpoint/2010/main" val="1382028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D3A3FCC-83E5-4112-B65D-D2A44FE900FD}" type="slidenum">
              <a:rPr lang="en-GB" smtClean="0"/>
              <a:t>1</a:t>
            </a:fld>
            <a:endParaRPr lang="en-GB"/>
          </a:p>
        </p:txBody>
      </p:sp>
    </p:spTree>
    <p:extLst>
      <p:ext uri="{BB962C8B-B14F-4D97-AF65-F5344CB8AC3E}">
        <p14:creationId xmlns:p14="http://schemas.microsoft.com/office/powerpoint/2010/main" val="217150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70641" y="7005156"/>
            <a:ext cx="25733931" cy="14902051"/>
          </a:xfrm>
        </p:spPr>
        <p:txBody>
          <a:bodyPr anchor="b"/>
          <a:lstStyle>
            <a:lvl1pPr algn="ctr">
              <a:defRPr sz="19865"/>
            </a:lvl1pPr>
          </a:lstStyle>
          <a:p>
            <a:r>
              <a:rPr lang="en-GB"/>
              <a:t>Click to edit Master title style</a:t>
            </a:r>
            <a:endParaRPr lang="en-US" dirty="0"/>
          </a:p>
        </p:txBody>
      </p:sp>
      <p:sp>
        <p:nvSpPr>
          <p:cNvPr id="3" name="Subtitle 2"/>
          <p:cNvSpPr>
            <a:spLocks noGrp="1"/>
          </p:cNvSpPr>
          <p:nvPr>
            <p:ph type="subTitle" idx="1"/>
          </p:nvPr>
        </p:nvSpPr>
        <p:spPr>
          <a:xfrm>
            <a:off x="3784402" y="22481887"/>
            <a:ext cx="22706410" cy="10334331"/>
          </a:xfrm>
        </p:spPr>
        <p:txBody>
          <a:bodyPr/>
          <a:lstStyle>
            <a:lvl1pPr marL="0" indent="0" algn="ctr">
              <a:buNone/>
              <a:defRPr sz="7946"/>
            </a:lvl1pPr>
            <a:lvl2pPr marL="1513743" indent="0" algn="ctr">
              <a:buNone/>
              <a:defRPr sz="6622"/>
            </a:lvl2pPr>
            <a:lvl3pPr marL="3027487" indent="0" algn="ctr">
              <a:buNone/>
              <a:defRPr sz="5960"/>
            </a:lvl3pPr>
            <a:lvl4pPr marL="4541230" indent="0" algn="ctr">
              <a:buNone/>
              <a:defRPr sz="5297"/>
            </a:lvl4pPr>
            <a:lvl5pPr marL="6054974" indent="0" algn="ctr">
              <a:buNone/>
              <a:defRPr sz="5297"/>
            </a:lvl5pPr>
            <a:lvl6pPr marL="7568717" indent="0" algn="ctr">
              <a:buNone/>
              <a:defRPr sz="5297"/>
            </a:lvl6pPr>
            <a:lvl7pPr marL="9082461" indent="0" algn="ctr">
              <a:buNone/>
              <a:defRPr sz="5297"/>
            </a:lvl7pPr>
            <a:lvl8pPr marL="10596204" indent="0" algn="ctr">
              <a:buNone/>
              <a:defRPr sz="5297"/>
            </a:lvl8pPr>
            <a:lvl9pPr marL="12109948" indent="0" algn="ctr">
              <a:buNone/>
              <a:defRPr sz="5297"/>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C52067BE-535F-8D4A-8607-3C0D664382E9}" type="datetimeFigureOut">
              <a:rPr lang="en-GB" smtClean="0"/>
              <a:t>09/02/2025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2130763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C52067BE-535F-8D4A-8607-3C0D664382E9}" type="datetimeFigureOut">
              <a:rPr lang="en-GB" smtClean="0"/>
              <a:t>09/02/2025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2731499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665701" y="2278904"/>
            <a:ext cx="6528093" cy="36274211"/>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2081423" y="2278904"/>
            <a:ext cx="19205838" cy="36274211"/>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C52067BE-535F-8D4A-8607-3C0D664382E9}" type="datetimeFigureOut">
              <a:rPr lang="en-GB" smtClean="0"/>
              <a:t>09/02/2025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1018256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C52067BE-535F-8D4A-8607-3C0D664382E9}" type="datetimeFigureOut">
              <a:rPr lang="en-GB" smtClean="0"/>
              <a:t>09/02/2025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1698128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65654" y="10671229"/>
            <a:ext cx="26112371" cy="17805173"/>
          </a:xfrm>
        </p:spPr>
        <p:txBody>
          <a:bodyPr anchor="b"/>
          <a:lstStyle>
            <a:lvl1pPr>
              <a:defRPr sz="19865"/>
            </a:lvl1pPr>
          </a:lstStyle>
          <a:p>
            <a:r>
              <a:rPr lang="en-GB"/>
              <a:t>Click to edit Master title style</a:t>
            </a:r>
            <a:endParaRPr lang="en-US" dirty="0"/>
          </a:p>
        </p:txBody>
      </p:sp>
      <p:sp>
        <p:nvSpPr>
          <p:cNvPr id="3" name="Text Placeholder 2"/>
          <p:cNvSpPr>
            <a:spLocks noGrp="1"/>
          </p:cNvSpPr>
          <p:nvPr>
            <p:ph type="body" idx="1"/>
          </p:nvPr>
        </p:nvSpPr>
        <p:spPr>
          <a:xfrm>
            <a:off x="2065654" y="28644846"/>
            <a:ext cx="26112371" cy="9363320"/>
          </a:xfrm>
        </p:spPr>
        <p:txBody>
          <a:bodyPr/>
          <a:lstStyle>
            <a:lvl1pPr marL="0" indent="0">
              <a:buNone/>
              <a:defRPr sz="7946">
                <a:solidFill>
                  <a:schemeClr val="tx1">
                    <a:tint val="82000"/>
                  </a:schemeClr>
                </a:solidFill>
              </a:defRPr>
            </a:lvl1pPr>
            <a:lvl2pPr marL="1513743" indent="0">
              <a:buNone/>
              <a:defRPr sz="6622">
                <a:solidFill>
                  <a:schemeClr val="tx1">
                    <a:tint val="82000"/>
                  </a:schemeClr>
                </a:solidFill>
              </a:defRPr>
            </a:lvl2pPr>
            <a:lvl3pPr marL="3027487" indent="0">
              <a:buNone/>
              <a:defRPr sz="5960">
                <a:solidFill>
                  <a:schemeClr val="tx1">
                    <a:tint val="82000"/>
                  </a:schemeClr>
                </a:solidFill>
              </a:defRPr>
            </a:lvl3pPr>
            <a:lvl4pPr marL="4541230" indent="0">
              <a:buNone/>
              <a:defRPr sz="5297">
                <a:solidFill>
                  <a:schemeClr val="tx1">
                    <a:tint val="82000"/>
                  </a:schemeClr>
                </a:solidFill>
              </a:defRPr>
            </a:lvl4pPr>
            <a:lvl5pPr marL="6054974" indent="0">
              <a:buNone/>
              <a:defRPr sz="5297">
                <a:solidFill>
                  <a:schemeClr val="tx1">
                    <a:tint val="82000"/>
                  </a:schemeClr>
                </a:solidFill>
              </a:defRPr>
            </a:lvl5pPr>
            <a:lvl6pPr marL="7568717" indent="0">
              <a:buNone/>
              <a:defRPr sz="5297">
                <a:solidFill>
                  <a:schemeClr val="tx1">
                    <a:tint val="82000"/>
                  </a:schemeClr>
                </a:solidFill>
              </a:defRPr>
            </a:lvl6pPr>
            <a:lvl7pPr marL="9082461" indent="0">
              <a:buNone/>
              <a:defRPr sz="5297">
                <a:solidFill>
                  <a:schemeClr val="tx1">
                    <a:tint val="82000"/>
                  </a:schemeClr>
                </a:solidFill>
              </a:defRPr>
            </a:lvl7pPr>
            <a:lvl8pPr marL="10596204" indent="0">
              <a:buNone/>
              <a:defRPr sz="5297">
                <a:solidFill>
                  <a:schemeClr val="tx1">
                    <a:tint val="82000"/>
                  </a:schemeClr>
                </a:solidFill>
              </a:defRPr>
            </a:lvl8pPr>
            <a:lvl9pPr marL="12109948" indent="0">
              <a:buNone/>
              <a:defRPr sz="5297">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C52067BE-535F-8D4A-8607-3C0D664382E9}" type="datetimeFigureOut">
              <a:rPr lang="en-GB" smtClean="0"/>
              <a:t>09/02/2025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55879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2081421" y="11394520"/>
            <a:ext cx="12866966" cy="2715859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15326826" y="11394520"/>
            <a:ext cx="12866966" cy="2715859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C52067BE-535F-8D4A-8607-3C0D664382E9}" type="datetimeFigureOut">
              <a:rPr lang="en-GB" smtClean="0"/>
              <a:t>09/02/2025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6968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085364" y="2278913"/>
            <a:ext cx="26112371" cy="8273416"/>
          </a:xfrm>
        </p:spPr>
        <p:txBody>
          <a:bodyPr/>
          <a:lstStyle/>
          <a:p>
            <a:r>
              <a:rPr lang="en-GB"/>
              <a:t>Click to edit Master title style</a:t>
            </a:r>
            <a:endParaRPr lang="en-US" dirty="0"/>
          </a:p>
        </p:txBody>
      </p:sp>
      <p:sp>
        <p:nvSpPr>
          <p:cNvPr id="3" name="Text Placeholder 2"/>
          <p:cNvSpPr>
            <a:spLocks noGrp="1"/>
          </p:cNvSpPr>
          <p:nvPr>
            <p:ph type="body" idx="1"/>
          </p:nvPr>
        </p:nvSpPr>
        <p:spPr>
          <a:xfrm>
            <a:off x="2085368" y="10492870"/>
            <a:ext cx="12807832" cy="5142393"/>
          </a:xfrm>
        </p:spPr>
        <p:txBody>
          <a:bodyPr anchor="b"/>
          <a:lstStyle>
            <a:lvl1pPr marL="0" indent="0">
              <a:buNone/>
              <a:defRPr sz="7946" b="1"/>
            </a:lvl1pPr>
            <a:lvl2pPr marL="1513743" indent="0">
              <a:buNone/>
              <a:defRPr sz="6622" b="1"/>
            </a:lvl2pPr>
            <a:lvl3pPr marL="3027487" indent="0">
              <a:buNone/>
              <a:defRPr sz="5960" b="1"/>
            </a:lvl3pPr>
            <a:lvl4pPr marL="4541230" indent="0">
              <a:buNone/>
              <a:defRPr sz="5297" b="1"/>
            </a:lvl4pPr>
            <a:lvl5pPr marL="6054974" indent="0">
              <a:buNone/>
              <a:defRPr sz="5297" b="1"/>
            </a:lvl5pPr>
            <a:lvl6pPr marL="7568717" indent="0">
              <a:buNone/>
              <a:defRPr sz="5297" b="1"/>
            </a:lvl6pPr>
            <a:lvl7pPr marL="9082461" indent="0">
              <a:buNone/>
              <a:defRPr sz="5297" b="1"/>
            </a:lvl7pPr>
            <a:lvl8pPr marL="10596204" indent="0">
              <a:buNone/>
              <a:defRPr sz="5297" b="1"/>
            </a:lvl8pPr>
            <a:lvl9pPr marL="12109948" indent="0">
              <a:buNone/>
              <a:defRPr sz="5297" b="1"/>
            </a:lvl9pPr>
          </a:lstStyle>
          <a:p>
            <a:pPr lvl="0"/>
            <a:r>
              <a:rPr lang="en-GB"/>
              <a:t>Click to edit Master text styles</a:t>
            </a:r>
          </a:p>
        </p:txBody>
      </p:sp>
      <p:sp>
        <p:nvSpPr>
          <p:cNvPr id="4" name="Content Placeholder 3"/>
          <p:cNvSpPr>
            <a:spLocks noGrp="1"/>
          </p:cNvSpPr>
          <p:nvPr>
            <p:ph sz="half" idx="2"/>
          </p:nvPr>
        </p:nvSpPr>
        <p:spPr>
          <a:xfrm>
            <a:off x="2085368" y="15635264"/>
            <a:ext cx="12807832" cy="2299711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15326828" y="10492870"/>
            <a:ext cx="12870909" cy="5142393"/>
          </a:xfrm>
        </p:spPr>
        <p:txBody>
          <a:bodyPr anchor="b"/>
          <a:lstStyle>
            <a:lvl1pPr marL="0" indent="0">
              <a:buNone/>
              <a:defRPr sz="7946" b="1"/>
            </a:lvl1pPr>
            <a:lvl2pPr marL="1513743" indent="0">
              <a:buNone/>
              <a:defRPr sz="6622" b="1"/>
            </a:lvl2pPr>
            <a:lvl3pPr marL="3027487" indent="0">
              <a:buNone/>
              <a:defRPr sz="5960" b="1"/>
            </a:lvl3pPr>
            <a:lvl4pPr marL="4541230" indent="0">
              <a:buNone/>
              <a:defRPr sz="5297" b="1"/>
            </a:lvl4pPr>
            <a:lvl5pPr marL="6054974" indent="0">
              <a:buNone/>
              <a:defRPr sz="5297" b="1"/>
            </a:lvl5pPr>
            <a:lvl6pPr marL="7568717" indent="0">
              <a:buNone/>
              <a:defRPr sz="5297" b="1"/>
            </a:lvl6pPr>
            <a:lvl7pPr marL="9082461" indent="0">
              <a:buNone/>
              <a:defRPr sz="5297" b="1"/>
            </a:lvl7pPr>
            <a:lvl8pPr marL="10596204" indent="0">
              <a:buNone/>
              <a:defRPr sz="5297" b="1"/>
            </a:lvl8pPr>
            <a:lvl9pPr marL="12109948" indent="0">
              <a:buNone/>
              <a:defRPr sz="5297" b="1"/>
            </a:lvl9pPr>
          </a:lstStyle>
          <a:p>
            <a:pPr lvl="0"/>
            <a:r>
              <a:rPr lang="en-GB"/>
              <a:t>Click to edit Master text styles</a:t>
            </a:r>
          </a:p>
        </p:txBody>
      </p:sp>
      <p:sp>
        <p:nvSpPr>
          <p:cNvPr id="6" name="Content Placeholder 5"/>
          <p:cNvSpPr>
            <a:spLocks noGrp="1"/>
          </p:cNvSpPr>
          <p:nvPr>
            <p:ph sz="quarter" idx="4"/>
          </p:nvPr>
        </p:nvSpPr>
        <p:spPr>
          <a:xfrm>
            <a:off x="15326828" y="15635264"/>
            <a:ext cx="12870909" cy="2299711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C52067BE-535F-8D4A-8607-3C0D664382E9}" type="datetimeFigureOut">
              <a:rPr lang="en-GB" smtClean="0"/>
              <a:t>09/02/2025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3553528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C52067BE-535F-8D4A-8607-3C0D664382E9}" type="datetimeFigureOut">
              <a:rPr lang="en-GB" smtClean="0"/>
              <a:t>09/02/2025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2552476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2067BE-535F-8D4A-8607-3C0D664382E9}" type="datetimeFigureOut">
              <a:rPr lang="en-GB" smtClean="0"/>
              <a:t>09/02/2025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2996720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85364" y="2853584"/>
            <a:ext cx="9764544" cy="9987545"/>
          </a:xfrm>
        </p:spPr>
        <p:txBody>
          <a:bodyPr anchor="b"/>
          <a:lstStyle>
            <a:lvl1pPr>
              <a:defRPr sz="10595"/>
            </a:lvl1pPr>
          </a:lstStyle>
          <a:p>
            <a:r>
              <a:rPr lang="en-GB"/>
              <a:t>Click to edit Master title style</a:t>
            </a:r>
            <a:endParaRPr lang="en-US" dirty="0"/>
          </a:p>
        </p:txBody>
      </p:sp>
      <p:sp>
        <p:nvSpPr>
          <p:cNvPr id="3" name="Content Placeholder 2"/>
          <p:cNvSpPr>
            <a:spLocks noGrp="1"/>
          </p:cNvSpPr>
          <p:nvPr>
            <p:ph idx="1"/>
          </p:nvPr>
        </p:nvSpPr>
        <p:spPr>
          <a:xfrm>
            <a:off x="12870909" y="6162959"/>
            <a:ext cx="15326827" cy="30418415"/>
          </a:xfrm>
        </p:spPr>
        <p:txBody>
          <a:bodyPr/>
          <a:lstStyle>
            <a:lvl1pPr>
              <a:defRPr sz="10595"/>
            </a:lvl1pPr>
            <a:lvl2pPr>
              <a:defRPr sz="9271"/>
            </a:lvl2pPr>
            <a:lvl3pPr>
              <a:defRPr sz="7946"/>
            </a:lvl3pPr>
            <a:lvl4pPr>
              <a:defRPr sz="6622"/>
            </a:lvl4pPr>
            <a:lvl5pPr>
              <a:defRPr sz="6622"/>
            </a:lvl5pPr>
            <a:lvl6pPr>
              <a:defRPr sz="6622"/>
            </a:lvl6pPr>
            <a:lvl7pPr>
              <a:defRPr sz="6622"/>
            </a:lvl7pPr>
            <a:lvl8pPr>
              <a:defRPr sz="6622"/>
            </a:lvl8pPr>
            <a:lvl9pPr>
              <a:defRPr sz="6622"/>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2085364" y="12841129"/>
            <a:ext cx="9764544" cy="23789780"/>
          </a:xfrm>
        </p:spPr>
        <p:txBody>
          <a:bodyPr/>
          <a:lstStyle>
            <a:lvl1pPr marL="0" indent="0">
              <a:buNone/>
              <a:defRPr sz="5297"/>
            </a:lvl1pPr>
            <a:lvl2pPr marL="1513743" indent="0">
              <a:buNone/>
              <a:defRPr sz="4635"/>
            </a:lvl2pPr>
            <a:lvl3pPr marL="3027487" indent="0">
              <a:buNone/>
              <a:defRPr sz="3973"/>
            </a:lvl3pPr>
            <a:lvl4pPr marL="4541230" indent="0">
              <a:buNone/>
              <a:defRPr sz="3311"/>
            </a:lvl4pPr>
            <a:lvl5pPr marL="6054974" indent="0">
              <a:buNone/>
              <a:defRPr sz="3311"/>
            </a:lvl5pPr>
            <a:lvl6pPr marL="7568717" indent="0">
              <a:buNone/>
              <a:defRPr sz="3311"/>
            </a:lvl6pPr>
            <a:lvl7pPr marL="9082461" indent="0">
              <a:buNone/>
              <a:defRPr sz="3311"/>
            </a:lvl7pPr>
            <a:lvl8pPr marL="10596204" indent="0">
              <a:buNone/>
              <a:defRPr sz="3311"/>
            </a:lvl8pPr>
            <a:lvl9pPr marL="12109948" indent="0">
              <a:buNone/>
              <a:defRPr sz="3311"/>
            </a:lvl9pPr>
          </a:lstStyle>
          <a:p>
            <a:pPr lvl="0"/>
            <a:r>
              <a:rPr lang="en-GB"/>
              <a:t>Click to edit Master text styles</a:t>
            </a:r>
          </a:p>
        </p:txBody>
      </p:sp>
      <p:sp>
        <p:nvSpPr>
          <p:cNvPr id="5" name="Date Placeholder 4"/>
          <p:cNvSpPr>
            <a:spLocks noGrp="1"/>
          </p:cNvSpPr>
          <p:nvPr>
            <p:ph type="dt" sz="half" idx="10"/>
          </p:nvPr>
        </p:nvSpPr>
        <p:spPr/>
        <p:txBody>
          <a:bodyPr/>
          <a:lstStyle/>
          <a:p>
            <a:fld id="{C52067BE-535F-8D4A-8607-3C0D664382E9}" type="datetimeFigureOut">
              <a:rPr lang="en-GB" smtClean="0"/>
              <a:t>09/02/2025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523621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85364" y="2853584"/>
            <a:ext cx="9764544" cy="9987545"/>
          </a:xfrm>
        </p:spPr>
        <p:txBody>
          <a:bodyPr anchor="b"/>
          <a:lstStyle>
            <a:lvl1pPr>
              <a:defRPr sz="10595"/>
            </a:lvl1pPr>
          </a:lstStyle>
          <a:p>
            <a:r>
              <a:rPr lang="en-GB"/>
              <a:t>Click to edit Master title style</a:t>
            </a:r>
            <a:endParaRPr lang="en-US" dirty="0"/>
          </a:p>
        </p:txBody>
      </p:sp>
      <p:sp>
        <p:nvSpPr>
          <p:cNvPr id="3" name="Picture Placeholder 2"/>
          <p:cNvSpPr>
            <a:spLocks noGrp="1" noChangeAspect="1"/>
          </p:cNvSpPr>
          <p:nvPr>
            <p:ph type="pic" idx="1"/>
          </p:nvPr>
        </p:nvSpPr>
        <p:spPr>
          <a:xfrm>
            <a:off x="12870909" y="6162959"/>
            <a:ext cx="15326827" cy="30418415"/>
          </a:xfrm>
        </p:spPr>
        <p:txBody>
          <a:bodyPr anchor="t"/>
          <a:lstStyle>
            <a:lvl1pPr marL="0" indent="0">
              <a:buNone/>
              <a:defRPr sz="10595"/>
            </a:lvl1pPr>
            <a:lvl2pPr marL="1513743" indent="0">
              <a:buNone/>
              <a:defRPr sz="9271"/>
            </a:lvl2pPr>
            <a:lvl3pPr marL="3027487" indent="0">
              <a:buNone/>
              <a:defRPr sz="7946"/>
            </a:lvl3pPr>
            <a:lvl4pPr marL="4541230" indent="0">
              <a:buNone/>
              <a:defRPr sz="6622"/>
            </a:lvl4pPr>
            <a:lvl5pPr marL="6054974" indent="0">
              <a:buNone/>
              <a:defRPr sz="6622"/>
            </a:lvl5pPr>
            <a:lvl6pPr marL="7568717" indent="0">
              <a:buNone/>
              <a:defRPr sz="6622"/>
            </a:lvl6pPr>
            <a:lvl7pPr marL="9082461" indent="0">
              <a:buNone/>
              <a:defRPr sz="6622"/>
            </a:lvl7pPr>
            <a:lvl8pPr marL="10596204" indent="0">
              <a:buNone/>
              <a:defRPr sz="6622"/>
            </a:lvl8pPr>
            <a:lvl9pPr marL="12109948" indent="0">
              <a:buNone/>
              <a:defRPr sz="6622"/>
            </a:lvl9pPr>
          </a:lstStyle>
          <a:p>
            <a:r>
              <a:rPr lang="en-GB"/>
              <a:t>Click icon to add picture</a:t>
            </a:r>
            <a:endParaRPr lang="en-US" dirty="0"/>
          </a:p>
        </p:txBody>
      </p:sp>
      <p:sp>
        <p:nvSpPr>
          <p:cNvPr id="4" name="Text Placeholder 3"/>
          <p:cNvSpPr>
            <a:spLocks noGrp="1"/>
          </p:cNvSpPr>
          <p:nvPr>
            <p:ph type="body" sz="half" idx="2"/>
          </p:nvPr>
        </p:nvSpPr>
        <p:spPr>
          <a:xfrm>
            <a:off x="2085364" y="12841129"/>
            <a:ext cx="9764544" cy="23789780"/>
          </a:xfrm>
        </p:spPr>
        <p:txBody>
          <a:bodyPr/>
          <a:lstStyle>
            <a:lvl1pPr marL="0" indent="0">
              <a:buNone/>
              <a:defRPr sz="5297"/>
            </a:lvl1pPr>
            <a:lvl2pPr marL="1513743" indent="0">
              <a:buNone/>
              <a:defRPr sz="4635"/>
            </a:lvl2pPr>
            <a:lvl3pPr marL="3027487" indent="0">
              <a:buNone/>
              <a:defRPr sz="3973"/>
            </a:lvl3pPr>
            <a:lvl4pPr marL="4541230" indent="0">
              <a:buNone/>
              <a:defRPr sz="3311"/>
            </a:lvl4pPr>
            <a:lvl5pPr marL="6054974" indent="0">
              <a:buNone/>
              <a:defRPr sz="3311"/>
            </a:lvl5pPr>
            <a:lvl6pPr marL="7568717" indent="0">
              <a:buNone/>
              <a:defRPr sz="3311"/>
            </a:lvl6pPr>
            <a:lvl7pPr marL="9082461" indent="0">
              <a:buNone/>
              <a:defRPr sz="3311"/>
            </a:lvl7pPr>
            <a:lvl8pPr marL="10596204" indent="0">
              <a:buNone/>
              <a:defRPr sz="3311"/>
            </a:lvl8pPr>
            <a:lvl9pPr marL="12109948" indent="0">
              <a:buNone/>
              <a:defRPr sz="3311"/>
            </a:lvl9pPr>
          </a:lstStyle>
          <a:p>
            <a:pPr lvl="0"/>
            <a:r>
              <a:rPr lang="en-GB"/>
              <a:t>Click to edit Master text styles</a:t>
            </a:r>
          </a:p>
        </p:txBody>
      </p:sp>
      <p:sp>
        <p:nvSpPr>
          <p:cNvPr id="5" name="Date Placeholder 4"/>
          <p:cNvSpPr>
            <a:spLocks noGrp="1"/>
          </p:cNvSpPr>
          <p:nvPr>
            <p:ph type="dt" sz="half" idx="10"/>
          </p:nvPr>
        </p:nvSpPr>
        <p:spPr/>
        <p:txBody>
          <a:bodyPr/>
          <a:lstStyle/>
          <a:p>
            <a:fld id="{C52067BE-535F-8D4A-8607-3C0D664382E9}" type="datetimeFigureOut">
              <a:rPr lang="en-GB" smtClean="0"/>
              <a:t>09/02/2025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A3A34F-670B-724C-9FF8-59F5852D4F57}" type="slidenum">
              <a:rPr lang="en-GB" smtClean="0"/>
              <a:t>‹#›</a:t>
            </a:fld>
            <a:endParaRPr lang="en-GB"/>
          </a:p>
        </p:txBody>
      </p:sp>
    </p:spTree>
    <p:extLst>
      <p:ext uri="{BB962C8B-B14F-4D97-AF65-F5344CB8AC3E}">
        <p14:creationId xmlns:p14="http://schemas.microsoft.com/office/powerpoint/2010/main" val="3500738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81421" y="2278913"/>
            <a:ext cx="26112371" cy="8273416"/>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2081421" y="11394520"/>
            <a:ext cx="26112371" cy="2715859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2081421" y="39672756"/>
            <a:ext cx="6811923" cy="2278904"/>
          </a:xfrm>
          <a:prstGeom prst="rect">
            <a:avLst/>
          </a:prstGeom>
        </p:spPr>
        <p:txBody>
          <a:bodyPr vert="horz" lIns="91440" tIns="45720" rIns="91440" bIns="45720" rtlCol="0" anchor="ctr"/>
          <a:lstStyle>
            <a:lvl1pPr algn="l">
              <a:defRPr sz="3973">
                <a:solidFill>
                  <a:schemeClr val="tx1">
                    <a:tint val="82000"/>
                  </a:schemeClr>
                </a:solidFill>
              </a:defRPr>
            </a:lvl1pPr>
          </a:lstStyle>
          <a:p>
            <a:fld id="{C52067BE-535F-8D4A-8607-3C0D664382E9}" type="datetimeFigureOut">
              <a:rPr lang="en-GB" smtClean="0"/>
              <a:t>09/02/2025</a:t>
            </a:fld>
            <a:endParaRPr lang="en-GB"/>
          </a:p>
        </p:txBody>
      </p:sp>
      <p:sp>
        <p:nvSpPr>
          <p:cNvPr id="5" name="Footer Placeholder 4"/>
          <p:cNvSpPr>
            <a:spLocks noGrp="1"/>
          </p:cNvSpPr>
          <p:nvPr>
            <p:ph type="ftr" sz="quarter" idx="3"/>
          </p:nvPr>
        </p:nvSpPr>
        <p:spPr>
          <a:xfrm>
            <a:off x="10028665" y="39672756"/>
            <a:ext cx="10217884" cy="2278904"/>
          </a:xfrm>
          <a:prstGeom prst="rect">
            <a:avLst/>
          </a:prstGeom>
        </p:spPr>
        <p:txBody>
          <a:bodyPr vert="horz" lIns="91440" tIns="45720" rIns="91440" bIns="45720" rtlCol="0" anchor="ctr"/>
          <a:lstStyle>
            <a:lvl1pPr algn="ctr">
              <a:defRPr sz="3973">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21381869" y="39672756"/>
            <a:ext cx="6811923" cy="2278904"/>
          </a:xfrm>
          <a:prstGeom prst="rect">
            <a:avLst/>
          </a:prstGeom>
        </p:spPr>
        <p:txBody>
          <a:bodyPr vert="horz" lIns="91440" tIns="45720" rIns="91440" bIns="45720" rtlCol="0" anchor="ctr"/>
          <a:lstStyle>
            <a:lvl1pPr algn="r">
              <a:defRPr sz="3973">
                <a:solidFill>
                  <a:schemeClr val="tx1">
                    <a:tint val="82000"/>
                  </a:schemeClr>
                </a:solidFill>
              </a:defRPr>
            </a:lvl1pPr>
          </a:lstStyle>
          <a:p>
            <a:fld id="{BEA3A34F-670B-724C-9FF8-59F5852D4F57}" type="slidenum">
              <a:rPr lang="en-GB" smtClean="0"/>
              <a:t>‹#›</a:t>
            </a:fld>
            <a:endParaRPr lang="en-GB"/>
          </a:p>
        </p:txBody>
      </p:sp>
    </p:spTree>
    <p:extLst>
      <p:ext uri="{BB962C8B-B14F-4D97-AF65-F5344CB8AC3E}">
        <p14:creationId xmlns:p14="http://schemas.microsoft.com/office/powerpoint/2010/main" val="21765086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3027487" rtl="0" eaLnBrk="1" latinLnBrk="0" hangingPunct="1">
        <a:lnSpc>
          <a:spcPct val="90000"/>
        </a:lnSpc>
        <a:spcBef>
          <a:spcPct val="0"/>
        </a:spcBef>
        <a:buNone/>
        <a:defRPr sz="14568" kern="1200">
          <a:solidFill>
            <a:schemeClr val="tx1"/>
          </a:solidFill>
          <a:latin typeface="+mj-lt"/>
          <a:ea typeface="+mj-ea"/>
          <a:cs typeface="+mj-cs"/>
        </a:defRPr>
      </a:lvl1pPr>
    </p:titleStyle>
    <p:bodyStyle>
      <a:lvl1pPr marL="756872" indent="-756872" algn="l" defTabSz="3027487" rtl="0" eaLnBrk="1" latinLnBrk="0" hangingPunct="1">
        <a:lnSpc>
          <a:spcPct val="90000"/>
        </a:lnSpc>
        <a:spcBef>
          <a:spcPts val="3311"/>
        </a:spcBef>
        <a:buFont typeface="Arial" panose="020B0604020202020204" pitchFamily="34" charset="0"/>
        <a:buChar char="•"/>
        <a:defRPr sz="9271" kern="1200">
          <a:solidFill>
            <a:schemeClr val="tx1"/>
          </a:solidFill>
          <a:latin typeface="+mn-lt"/>
          <a:ea typeface="+mn-ea"/>
          <a:cs typeface="+mn-cs"/>
        </a:defRPr>
      </a:lvl1pPr>
      <a:lvl2pPr marL="2270615" indent="-756872" algn="l" defTabSz="3027487" rtl="0" eaLnBrk="1" latinLnBrk="0" hangingPunct="1">
        <a:lnSpc>
          <a:spcPct val="90000"/>
        </a:lnSpc>
        <a:spcBef>
          <a:spcPts val="1655"/>
        </a:spcBef>
        <a:buFont typeface="Arial" panose="020B0604020202020204" pitchFamily="34" charset="0"/>
        <a:buChar char="•"/>
        <a:defRPr sz="7946" kern="1200">
          <a:solidFill>
            <a:schemeClr val="tx1"/>
          </a:solidFill>
          <a:latin typeface="+mn-lt"/>
          <a:ea typeface="+mn-ea"/>
          <a:cs typeface="+mn-cs"/>
        </a:defRPr>
      </a:lvl2pPr>
      <a:lvl3pPr marL="3784359" indent="-756872" algn="l" defTabSz="3027487" rtl="0" eaLnBrk="1" latinLnBrk="0" hangingPunct="1">
        <a:lnSpc>
          <a:spcPct val="90000"/>
        </a:lnSpc>
        <a:spcBef>
          <a:spcPts val="1655"/>
        </a:spcBef>
        <a:buFont typeface="Arial" panose="020B0604020202020204" pitchFamily="34" charset="0"/>
        <a:buChar char="•"/>
        <a:defRPr sz="6622" kern="1200">
          <a:solidFill>
            <a:schemeClr val="tx1"/>
          </a:solidFill>
          <a:latin typeface="+mn-lt"/>
          <a:ea typeface="+mn-ea"/>
          <a:cs typeface="+mn-cs"/>
        </a:defRPr>
      </a:lvl3pPr>
      <a:lvl4pPr marL="5298102"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4pPr>
      <a:lvl5pPr marL="6811846"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5pPr>
      <a:lvl6pPr marL="8325589"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6pPr>
      <a:lvl7pPr marL="9839333"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7pPr>
      <a:lvl8pPr marL="11353076"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8pPr>
      <a:lvl9pPr marL="12866820"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9pPr>
    </p:bodyStyle>
    <p:otherStyle>
      <a:defPPr>
        <a:defRPr lang="en-US"/>
      </a:defPPr>
      <a:lvl1pPr marL="0" algn="l" defTabSz="3027487" rtl="0" eaLnBrk="1" latinLnBrk="0" hangingPunct="1">
        <a:defRPr sz="5960" kern="1200">
          <a:solidFill>
            <a:schemeClr val="tx1"/>
          </a:solidFill>
          <a:latin typeface="+mn-lt"/>
          <a:ea typeface="+mn-ea"/>
          <a:cs typeface="+mn-cs"/>
        </a:defRPr>
      </a:lvl1pPr>
      <a:lvl2pPr marL="1513743" algn="l" defTabSz="3027487" rtl="0" eaLnBrk="1" latinLnBrk="0" hangingPunct="1">
        <a:defRPr sz="5960" kern="1200">
          <a:solidFill>
            <a:schemeClr val="tx1"/>
          </a:solidFill>
          <a:latin typeface="+mn-lt"/>
          <a:ea typeface="+mn-ea"/>
          <a:cs typeface="+mn-cs"/>
        </a:defRPr>
      </a:lvl2pPr>
      <a:lvl3pPr marL="3027487" algn="l" defTabSz="3027487" rtl="0" eaLnBrk="1" latinLnBrk="0" hangingPunct="1">
        <a:defRPr sz="5960" kern="1200">
          <a:solidFill>
            <a:schemeClr val="tx1"/>
          </a:solidFill>
          <a:latin typeface="+mn-lt"/>
          <a:ea typeface="+mn-ea"/>
          <a:cs typeface="+mn-cs"/>
        </a:defRPr>
      </a:lvl3pPr>
      <a:lvl4pPr marL="4541230" algn="l" defTabSz="3027487" rtl="0" eaLnBrk="1" latinLnBrk="0" hangingPunct="1">
        <a:defRPr sz="5960" kern="1200">
          <a:solidFill>
            <a:schemeClr val="tx1"/>
          </a:solidFill>
          <a:latin typeface="+mn-lt"/>
          <a:ea typeface="+mn-ea"/>
          <a:cs typeface="+mn-cs"/>
        </a:defRPr>
      </a:lvl4pPr>
      <a:lvl5pPr marL="6054974" algn="l" defTabSz="3027487" rtl="0" eaLnBrk="1" latinLnBrk="0" hangingPunct="1">
        <a:defRPr sz="5960" kern="1200">
          <a:solidFill>
            <a:schemeClr val="tx1"/>
          </a:solidFill>
          <a:latin typeface="+mn-lt"/>
          <a:ea typeface="+mn-ea"/>
          <a:cs typeface="+mn-cs"/>
        </a:defRPr>
      </a:lvl5pPr>
      <a:lvl6pPr marL="7568717" algn="l" defTabSz="3027487" rtl="0" eaLnBrk="1" latinLnBrk="0" hangingPunct="1">
        <a:defRPr sz="5960" kern="1200">
          <a:solidFill>
            <a:schemeClr val="tx1"/>
          </a:solidFill>
          <a:latin typeface="+mn-lt"/>
          <a:ea typeface="+mn-ea"/>
          <a:cs typeface="+mn-cs"/>
        </a:defRPr>
      </a:lvl6pPr>
      <a:lvl7pPr marL="9082461" algn="l" defTabSz="3027487" rtl="0" eaLnBrk="1" latinLnBrk="0" hangingPunct="1">
        <a:defRPr sz="5960" kern="1200">
          <a:solidFill>
            <a:schemeClr val="tx1"/>
          </a:solidFill>
          <a:latin typeface="+mn-lt"/>
          <a:ea typeface="+mn-ea"/>
          <a:cs typeface="+mn-cs"/>
        </a:defRPr>
      </a:lvl7pPr>
      <a:lvl8pPr marL="10596204" algn="l" defTabSz="3027487" rtl="0" eaLnBrk="1" latinLnBrk="0" hangingPunct="1">
        <a:defRPr sz="5960" kern="1200">
          <a:solidFill>
            <a:schemeClr val="tx1"/>
          </a:solidFill>
          <a:latin typeface="+mn-lt"/>
          <a:ea typeface="+mn-ea"/>
          <a:cs typeface="+mn-cs"/>
        </a:defRPr>
      </a:lvl8pPr>
      <a:lvl9pPr marL="12109948" algn="l" defTabSz="3027487" rtl="0" eaLnBrk="1" latinLnBrk="0" hangingPunct="1">
        <a:defRPr sz="59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svg"/><Relationship Id="rId17" Type="http://schemas.openxmlformats.org/officeDocument/2006/relationships/image" Target="../media/image15.sv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sv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ue and white skyline of a city&#10;&#10;AI-generated content may be incorrect.">
            <a:extLst>
              <a:ext uri="{FF2B5EF4-FFF2-40B4-BE49-F238E27FC236}">
                <a16:creationId xmlns:a16="http://schemas.microsoft.com/office/drawing/2014/main" id="{591DE1A4-983F-FE2B-F841-0B06857ACDE7}"/>
              </a:ext>
            </a:extLst>
          </p:cNvPr>
          <p:cNvPicPr>
            <a:picLocks noChangeAspect="1"/>
          </p:cNvPicPr>
          <p:nvPr/>
        </p:nvPicPr>
        <p:blipFill>
          <a:blip r:embed="rId3"/>
          <a:stretch>
            <a:fillRect/>
          </a:stretch>
        </p:blipFill>
        <p:spPr>
          <a:xfrm>
            <a:off x="-35972" y="31231659"/>
            <a:ext cx="30275214" cy="12110085"/>
          </a:xfrm>
          <a:prstGeom prst="rect">
            <a:avLst/>
          </a:prstGeom>
        </p:spPr>
      </p:pic>
      <p:pic>
        <p:nvPicPr>
          <p:cNvPr id="13" name="Picture 12">
            <a:extLst>
              <a:ext uri="{FF2B5EF4-FFF2-40B4-BE49-F238E27FC236}">
                <a16:creationId xmlns:a16="http://schemas.microsoft.com/office/drawing/2014/main" id="{9530B0CD-E048-B86D-4B21-E55469E9D7F8}"/>
              </a:ext>
            </a:extLst>
          </p:cNvPr>
          <p:cNvPicPr>
            <a:picLocks noChangeAspect="1"/>
          </p:cNvPicPr>
          <p:nvPr/>
        </p:nvPicPr>
        <p:blipFill>
          <a:blip r:embed="rId4"/>
          <a:stretch>
            <a:fillRect/>
          </a:stretch>
        </p:blipFill>
        <p:spPr>
          <a:xfrm>
            <a:off x="21203648" y="8719236"/>
            <a:ext cx="7363328" cy="5211521"/>
          </a:xfrm>
          <a:prstGeom prst="rect">
            <a:avLst/>
          </a:prstGeom>
        </p:spPr>
      </p:pic>
      <p:sp>
        <p:nvSpPr>
          <p:cNvPr id="23" name="Rectangle: Rounded Corners 22">
            <a:extLst>
              <a:ext uri="{FF2B5EF4-FFF2-40B4-BE49-F238E27FC236}">
                <a16:creationId xmlns:a16="http://schemas.microsoft.com/office/drawing/2014/main" id="{7AEAD8CA-60C3-7F39-7144-AB0B255D2767}"/>
              </a:ext>
            </a:extLst>
          </p:cNvPr>
          <p:cNvSpPr/>
          <p:nvPr/>
        </p:nvSpPr>
        <p:spPr>
          <a:xfrm>
            <a:off x="1636295" y="8594907"/>
            <a:ext cx="26325094" cy="5365267"/>
          </a:xfrm>
          <a:prstGeom prst="roundRect">
            <a:avLst/>
          </a:prstGeom>
          <a:noFill/>
          <a:ln w="762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ectangle: Rounded Corners 106">
            <a:extLst>
              <a:ext uri="{FF2B5EF4-FFF2-40B4-BE49-F238E27FC236}">
                <a16:creationId xmlns:a16="http://schemas.microsoft.com/office/drawing/2014/main" id="{27516296-839F-B704-70C8-091AA00AA179}"/>
              </a:ext>
            </a:extLst>
          </p:cNvPr>
          <p:cNvSpPr/>
          <p:nvPr/>
        </p:nvSpPr>
        <p:spPr>
          <a:xfrm>
            <a:off x="1547699" y="10448973"/>
            <a:ext cx="6277842" cy="893879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black and white logo&#10;&#10;AI-generated content may be incorrect.">
            <a:extLst>
              <a:ext uri="{FF2B5EF4-FFF2-40B4-BE49-F238E27FC236}">
                <a16:creationId xmlns:a16="http://schemas.microsoft.com/office/drawing/2014/main" id="{A2D0B55B-32A5-D8AC-B03C-61F1508E3C91}"/>
              </a:ext>
            </a:extLst>
          </p:cNvPr>
          <p:cNvPicPr>
            <a:picLocks noChangeAspect="1"/>
          </p:cNvPicPr>
          <p:nvPr/>
        </p:nvPicPr>
        <p:blipFill>
          <a:blip r:embed="rId5"/>
          <a:srcRect l="12922" t="68310" r="21649" b="-4225"/>
          <a:stretch/>
        </p:blipFill>
        <p:spPr>
          <a:xfrm>
            <a:off x="0" y="0"/>
            <a:ext cx="30275214" cy="3587262"/>
          </a:xfrm>
          <a:prstGeom prst="rect">
            <a:avLst/>
          </a:prstGeom>
        </p:spPr>
      </p:pic>
      <p:sp>
        <p:nvSpPr>
          <p:cNvPr id="3" name="TextBox 2">
            <a:extLst>
              <a:ext uri="{FF2B5EF4-FFF2-40B4-BE49-F238E27FC236}">
                <a16:creationId xmlns:a16="http://schemas.microsoft.com/office/drawing/2014/main" id="{AFC3917F-1682-4E72-B70A-FE00CAC09EC5}"/>
              </a:ext>
            </a:extLst>
          </p:cNvPr>
          <p:cNvSpPr txBox="1"/>
          <p:nvPr/>
        </p:nvSpPr>
        <p:spPr>
          <a:xfrm>
            <a:off x="6347083" y="3842105"/>
            <a:ext cx="18904943" cy="2800767"/>
          </a:xfrm>
          <a:prstGeom prst="rect">
            <a:avLst/>
          </a:prstGeom>
          <a:noFill/>
        </p:spPr>
        <p:txBody>
          <a:bodyPr wrap="square">
            <a:spAutoFit/>
          </a:bodyPr>
          <a:lstStyle/>
          <a:p>
            <a:r>
              <a:rPr lang="en-GB" sz="8800" b="1" dirty="0">
                <a:latin typeface="Corbel" panose="020B0503020204020204" pitchFamily="34" charset="0"/>
              </a:rPr>
              <a:t>Practical Webby FAIR Digital Objects  </a:t>
            </a:r>
          </a:p>
          <a:p>
            <a:r>
              <a:rPr lang="en-GB" sz="8800" b="1" dirty="0">
                <a:latin typeface="Corbel" panose="020B0503020204020204" pitchFamily="34" charset="0"/>
              </a:rPr>
              <a:t>with  RO-Crate and  FAIR Signposting</a:t>
            </a:r>
            <a:endParaRPr lang="en-GB" sz="8800" b="1" dirty="0"/>
          </a:p>
        </p:txBody>
      </p:sp>
      <p:pic>
        <p:nvPicPr>
          <p:cNvPr id="4" name="Google Shape;300;p48">
            <a:extLst>
              <a:ext uri="{FF2B5EF4-FFF2-40B4-BE49-F238E27FC236}">
                <a16:creationId xmlns:a16="http://schemas.microsoft.com/office/drawing/2014/main" id="{C3AF4456-D099-7E87-74EE-1A39A6FEC1DA}"/>
              </a:ext>
            </a:extLst>
          </p:cNvPr>
          <p:cNvPicPr preferRelativeResize="0"/>
          <p:nvPr/>
        </p:nvPicPr>
        <p:blipFill rotWithShape="1">
          <a:blip r:embed="rId6">
            <a:alphaModFix/>
          </a:blip>
          <a:srcRect l="17459" t="13283" r="18597" b="36705"/>
          <a:stretch/>
        </p:blipFill>
        <p:spPr>
          <a:xfrm>
            <a:off x="1973179" y="3695231"/>
            <a:ext cx="3673642" cy="2800767"/>
          </a:xfrm>
          <a:prstGeom prst="rect">
            <a:avLst/>
          </a:prstGeom>
          <a:noFill/>
          <a:ln>
            <a:noFill/>
          </a:ln>
        </p:spPr>
      </p:pic>
      <p:grpSp>
        <p:nvGrpSpPr>
          <p:cNvPr id="6" name="Group 5">
            <a:extLst>
              <a:ext uri="{FF2B5EF4-FFF2-40B4-BE49-F238E27FC236}">
                <a16:creationId xmlns:a16="http://schemas.microsoft.com/office/drawing/2014/main" id="{67969C08-7E77-9DF0-D209-C390DE9C7CB6}"/>
              </a:ext>
            </a:extLst>
          </p:cNvPr>
          <p:cNvGrpSpPr/>
          <p:nvPr/>
        </p:nvGrpSpPr>
        <p:grpSpPr>
          <a:xfrm>
            <a:off x="25010956" y="4015060"/>
            <a:ext cx="2500327" cy="2480938"/>
            <a:chOff x="5193890" y="1973788"/>
            <a:chExt cx="1339928" cy="1241713"/>
          </a:xfrm>
        </p:grpSpPr>
        <p:sp>
          <p:nvSpPr>
            <p:cNvPr id="8" name="Oval 7">
              <a:extLst>
                <a:ext uri="{FF2B5EF4-FFF2-40B4-BE49-F238E27FC236}">
                  <a16:creationId xmlns:a16="http://schemas.microsoft.com/office/drawing/2014/main" id="{CF9069C5-B146-BBC5-3376-51F052D9418A}"/>
                </a:ext>
              </a:extLst>
            </p:cNvPr>
            <p:cNvSpPr/>
            <p:nvPr/>
          </p:nvSpPr>
          <p:spPr>
            <a:xfrm>
              <a:off x="5193890" y="1973788"/>
              <a:ext cx="1339928" cy="1241713"/>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rrow: Right 8">
              <a:extLst>
                <a:ext uri="{FF2B5EF4-FFF2-40B4-BE49-F238E27FC236}">
                  <a16:creationId xmlns:a16="http://schemas.microsoft.com/office/drawing/2014/main" id="{4D2E1380-675B-2DE6-60E0-6D477777EEBF}"/>
                </a:ext>
              </a:extLst>
            </p:cNvPr>
            <p:cNvSpPr/>
            <p:nvPr/>
          </p:nvSpPr>
          <p:spPr>
            <a:xfrm rot="19098528">
              <a:off x="5435229" y="2288322"/>
              <a:ext cx="857250" cy="619812"/>
            </a:xfrm>
            <a:prstGeom prst="rightArrow">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TextBox 10">
            <a:extLst>
              <a:ext uri="{FF2B5EF4-FFF2-40B4-BE49-F238E27FC236}">
                <a16:creationId xmlns:a16="http://schemas.microsoft.com/office/drawing/2014/main" id="{A9D8B091-7650-1864-3F33-CEC492459396}"/>
              </a:ext>
            </a:extLst>
          </p:cNvPr>
          <p:cNvSpPr txBox="1"/>
          <p:nvPr/>
        </p:nvSpPr>
        <p:spPr>
          <a:xfrm>
            <a:off x="2241882" y="6815827"/>
            <a:ext cx="25719507" cy="1569660"/>
          </a:xfrm>
          <a:prstGeom prst="rect">
            <a:avLst/>
          </a:prstGeom>
          <a:noFill/>
        </p:spPr>
        <p:txBody>
          <a:bodyPr wrap="square">
            <a:spAutoFit/>
          </a:bodyPr>
          <a:lstStyle/>
          <a:p>
            <a:r>
              <a:rPr lang="en-GB" sz="3200" b="1" i="0" u="none" strike="noStrike" baseline="0" dirty="0">
                <a:latin typeface="Corbel" panose="020B0503020204020204" pitchFamily="34" charset="0"/>
              </a:rPr>
              <a:t>Stian Soiland-Reyes, Carole Goble, Nick Juty</a:t>
            </a:r>
            <a:r>
              <a:rPr lang="en-GB" sz="3200" b="0" i="0" u="none" strike="noStrike" baseline="0" dirty="0">
                <a:latin typeface="Corbel" panose="020B0503020204020204" pitchFamily="34" charset="0"/>
              </a:rPr>
              <a:t>, The University of Manchester, UK, </a:t>
            </a:r>
            <a:r>
              <a:rPr lang="nl-NL" sz="3200" b="1" i="0" u="none" strike="noStrike" baseline="0" dirty="0">
                <a:latin typeface="Corbel" panose="020B0503020204020204" pitchFamily="34" charset="0"/>
              </a:rPr>
              <a:t>Herbert Van de Sompel</a:t>
            </a:r>
            <a:r>
              <a:rPr lang="nl-NL" sz="3200" b="0" i="0" u="none" strike="noStrike" baseline="0" dirty="0">
                <a:latin typeface="Corbel" panose="020B0503020204020204" pitchFamily="34" charset="0"/>
              </a:rPr>
              <a:t>, DANS &amp; Ghent University, NL/BE</a:t>
            </a:r>
            <a:r>
              <a:rPr lang="en-GB" sz="3200" dirty="0">
                <a:latin typeface="Corbel" panose="020B0503020204020204" pitchFamily="34" charset="0"/>
              </a:rPr>
              <a:t>, </a:t>
            </a:r>
            <a:r>
              <a:rPr lang="en-GB" sz="3200" b="1" i="0" u="none" strike="noStrike" baseline="0" dirty="0">
                <a:latin typeface="Corbel" panose="020B0503020204020204" pitchFamily="34" charset="0"/>
              </a:rPr>
              <a:t>Peter Sefton</a:t>
            </a:r>
            <a:r>
              <a:rPr lang="en-GB" sz="3200" b="0" i="0" u="none" strike="noStrike" baseline="0" dirty="0">
                <a:latin typeface="Corbel" panose="020B0503020204020204" pitchFamily="34" charset="0"/>
              </a:rPr>
              <a:t>, University of Queensland, Australia</a:t>
            </a:r>
            <a:r>
              <a:rPr lang="en-GB" sz="3200" dirty="0">
                <a:latin typeface="Corbel" panose="020B0503020204020204" pitchFamily="34" charset="0"/>
              </a:rPr>
              <a:t>, </a:t>
            </a:r>
            <a:r>
              <a:rPr lang="en-GB" sz="3200" b="1" i="0" u="none" strike="noStrike" baseline="0" dirty="0">
                <a:latin typeface="Corbel" panose="020B0503020204020204" pitchFamily="34" charset="0"/>
              </a:rPr>
              <a:t>Simone Leo</a:t>
            </a:r>
            <a:r>
              <a:rPr lang="en-GB" sz="3200" b="0" i="0" u="none" strike="noStrike" baseline="0" dirty="0">
                <a:latin typeface="Corbel" panose="020B0503020204020204" pitchFamily="34" charset="0"/>
              </a:rPr>
              <a:t>, </a:t>
            </a:r>
            <a:r>
              <a:rPr lang="it-IT" sz="3200" b="0" i="0" u="none" strike="noStrike" baseline="0" dirty="0">
                <a:latin typeface="Corbel" panose="020B0503020204020204" pitchFamily="34" charset="0"/>
              </a:rPr>
              <a:t>Centro di Ricerca Sviluppo e Studi Superiori in Sardegna, Italy</a:t>
            </a:r>
            <a:r>
              <a:rPr lang="en-GB" sz="3200" dirty="0">
                <a:latin typeface="Corbel" panose="020B0503020204020204" pitchFamily="34" charset="0"/>
              </a:rPr>
              <a:t>, </a:t>
            </a:r>
            <a:r>
              <a:rPr lang="en-GB" sz="3200" b="1" i="0" u="none" strike="noStrike" baseline="0" dirty="0">
                <a:latin typeface="Corbel" panose="020B0503020204020204" pitchFamily="34" charset="0"/>
              </a:rPr>
              <a:t>Leyla Jael Castro</a:t>
            </a:r>
            <a:r>
              <a:rPr lang="en-GB" sz="3200" b="0" i="0" u="none" strike="noStrike" baseline="0" dirty="0">
                <a:latin typeface="Corbel" panose="020B0503020204020204" pitchFamily="34" charset="0"/>
              </a:rPr>
              <a:t>, ZB MED Information Centre for Life Sciences, Germany, </a:t>
            </a:r>
            <a:r>
              <a:rPr lang="nl-NL" sz="3200" b="1" i="0" u="none" strike="noStrike" baseline="0" dirty="0">
                <a:latin typeface="Corbel" panose="020B0503020204020204" pitchFamily="34" charset="0"/>
              </a:rPr>
              <a:t>Claus Weiland</a:t>
            </a:r>
            <a:r>
              <a:rPr lang="nl-NL" sz="3200" b="0" i="0" u="none" strike="noStrike" baseline="0" dirty="0">
                <a:latin typeface="Corbel" panose="020B0503020204020204" pitchFamily="34" charset="0"/>
              </a:rPr>
              <a:t>, </a:t>
            </a:r>
            <a:r>
              <a:rPr lang="en-US" sz="3200" b="0" i="0" u="none" strike="noStrike" baseline="0" dirty="0">
                <a:latin typeface="Corbel" panose="020B0503020204020204" pitchFamily="34" charset="0"/>
              </a:rPr>
              <a:t>Leibniz Institution for Biodiversity and Earth System Research, Germany</a:t>
            </a:r>
            <a:endParaRPr lang="en-GB" sz="3200" dirty="0"/>
          </a:p>
        </p:txBody>
      </p:sp>
      <p:sp>
        <p:nvSpPr>
          <p:cNvPr id="12" name="TextBox 11">
            <a:extLst>
              <a:ext uri="{FF2B5EF4-FFF2-40B4-BE49-F238E27FC236}">
                <a16:creationId xmlns:a16="http://schemas.microsoft.com/office/drawing/2014/main" id="{ABA30972-D46C-FBDB-1C9E-852917AFC417}"/>
              </a:ext>
            </a:extLst>
          </p:cNvPr>
          <p:cNvSpPr txBox="1"/>
          <p:nvPr/>
        </p:nvSpPr>
        <p:spPr>
          <a:xfrm>
            <a:off x="878741" y="343996"/>
            <a:ext cx="18904943" cy="1446550"/>
          </a:xfrm>
          <a:prstGeom prst="rect">
            <a:avLst/>
          </a:prstGeom>
          <a:noFill/>
        </p:spPr>
        <p:txBody>
          <a:bodyPr wrap="square">
            <a:spAutoFit/>
          </a:bodyPr>
          <a:lstStyle/>
          <a:p>
            <a:r>
              <a:rPr lang="en-GB" sz="8800" dirty="0">
                <a:latin typeface="Corbel" panose="020B0503020204020204" pitchFamily="34" charset="0"/>
              </a:rPr>
              <a:t>35</a:t>
            </a:r>
            <a:endParaRPr lang="en-GB" sz="8800" dirty="0"/>
          </a:p>
        </p:txBody>
      </p:sp>
      <p:sp>
        <p:nvSpPr>
          <p:cNvPr id="15" name="TextBox 14">
            <a:extLst>
              <a:ext uri="{FF2B5EF4-FFF2-40B4-BE49-F238E27FC236}">
                <a16:creationId xmlns:a16="http://schemas.microsoft.com/office/drawing/2014/main" id="{D3635B40-8DB2-4D6A-00C5-3FF2F8DFF0B9}"/>
              </a:ext>
            </a:extLst>
          </p:cNvPr>
          <p:cNvSpPr txBox="1"/>
          <p:nvPr/>
        </p:nvSpPr>
        <p:spPr>
          <a:xfrm>
            <a:off x="2241882" y="8731167"/>
            <a:ext cx="5891465" cy="1754326"/>
          </a:xfrm>
          <a:prstGeom prst="rect">
            <a:avLst/>
          </a:prstGeom>
          <a:noFill/>
        </p:spPr>
        <p:txBody>
          <a:bodyPr wrap="square">
            <a:spAutoFit/>
          </a:bodyPr>
          <a:lstStyle/>
          <a:p>
            <a:r>
              <a:rPr lang="en-GB" sz="5400" b="1" dirty="0">
                <a:latin typeface="Corbel" panose="020B0503020204020204" pitchFamily="34" charset="0"/>
              </a:rPr>
              <a:t>What are FAIR Digital Objects?</a:t>
            </a:r>
            <a:endParaRPr lang="en-GB" sz="5400" b="1" dirty="0"/>
          </a:p>
        </p:txBody>
      </p:sp>
      <p:sp>
        <p:nvSpPr>
          <p:cNvPr id="17" name="TextBox 16">
            <a:extLst>
              <a:ext uri="{FF2B5EF4-FFF2-40B4-BE49-F238E27FC236}">
                <a16:creationId xmlns:a16="http://schemas.microsoft.com/office/drawing/2014/main" id="{AFA532A2-5347-45AF-6989-6906CA87891F}"/>
              </a:ext>
            </a:extLst>
          </p:cNvPr>
          <p:cNvSpPr txBox="1"/>
          <p:nvPr/>
        </p:nvSpPr>
        <p:spPr>
          <a:xfrm>
            <a:off x="7892716" y="8748600"/>
            <a:ext cx="14566232" cy="5078313"/>
          </a:xfrm>
          <a:prstGeom prst="rect">
            <a:avLst/>
          </a:prstGeom>
          <a:noFill/>
        </p:spPr>
        <p:txBody>
          <a:bodyPr wrap="square">
            <a:spAutoFit/>
          </a:bodyPr>
          <a:lstStyle/>
          <a:p>
            <a:pPr marL="186262" indent="0">
              <a:buFont typeface="Calibri"/>
              <a:buNone/>
            </a:pPr>
            <a:r>
              <a:rPr lang="en-US" sz="4400" kern="0" dirty="0">
                <a:latin typeface="Corbel" panose="020B0503020204020204" pitchFamily="34" charset="0"/>
              </a:rPr>
              <a:t>Research makes and uses datasets, software, publication, protocols, models and so on. To be </a:t>
            </a:r>
            <a:r>
              <a:rPr lang="en-GB" sz="4400" kern="0" dirty="0">
                <a:latin typeface="Corbel" panose="020B0503020204020204" pitchFamily="34" charset="0"/>
              </a:rPr>
              <a:t>documented, exchanged, archived, reproduced, reported, cited, and  linked together they need to be identifiable, described, and packaged.</a:t>
            </a:r>
          </a:p>
          <a:p>
            <a:pPr marL="186262" indent="0">
              <a:buFont typeface="Calibri"/>
              <a:buNone/>
            </a:pPr>
            <a:endParaRPr lang="en-GB" sz="1600" kern="0" dirty="0">
              <a:latin typeface="Corbel" panose="020B0503020204020204" pitchFamily="34" charset="0"/>
            </a:endParaRPr>
          </a:p>
          <a:p>
            <a:pPr marL="186262" indent="0">
              <a:buNone/>
            </a:pPr>
            <a:r>
              <a:rPr lang="en-GB" sz="4400" dirty="0">
                <a:latin typeface="Corbel" panose="020B0503020204020204" pitchFamily="34" charset="0"/>
              </a:rPr>
              <a:t>Key concept of the EOSC Interoperability Framework and a processable Web of FAIR Objects, to be FAIR </a:t>
            </a:r>
            <a:r>
              <a:rPr lang="en-US" sz="4400" dirty="0">
                <a:latin typeface="Corbel" panose="020B0503020204020204" pitchFamily="34" charset="0"/>
              </a:rPr>
              <a:t>Digital Objects must have FAIR </a:t>
            </a:r>
            <a:r>
              <a:rPr lang="en-US" sz="4400" b="1" dirty="0">
                <a:latin typeface="Corbel" panose="020B0503020204020204" pitchFamily="34" charset="0"/>
              </a:rPr>
              <a:t>machine actionable metadata</a:t>
            </a:r>
            <a:r>
              <a:rPr lang="en-US" sz="4400" dirty="0">
                <a:latin typeface="Corbel" panose="020B0503020204020204" pitchFamily="34" charset="0"/>
              </a:rPr>
              <a:t>.</a:t>
            </a:r>
          </a:p>
        </p:txBody>
      </p:sp>
      <p:sp>
        <p:nvSpPr>
          <p:cNvPr id="20" name="TextBox 19">
            <a:extLst>
              <a:ext uri="{FF2B5EF4-FFF2-40B4-BE49-F238E27FC236}">
                <a16:creationId xmlns:a16="http://schemas.microsoft.com/office/drawing/2014/main" id="{ED2CD556-8879-58FB-93EF-E5F87D1A81E4}"/>
              </a:ext>
            </a:extLst>
          </p:cNvPr>
          <p:cNvSpPr txBox="1"/>
          <p:nvPr/>
        </p:nvSpPr>
        <p:spPr>
          <a:xfrm>
            <a:off x="1921046" y="10648316"/>
            <a:ext cx="5919537" cy="8525411"/>
          </a:xfrm>
          <a:prstGeom prst="rect">
            <a:avLst/>
          </a:prstGeom>
          <a:noFill/>
        </p:spPr>
        <p:txBody>
          <a:bodyPr wrap="square">
            <a:spAutoFit/>
          </a:bodyPr>
          <a:lstStyle/>
          <a:p>
            <a:pPr algn="l"/>
            <a:r>
              <a:rPr lang="en-US" sz="4400" b="1" dirty="0">
                <a:solidFill>
                  <a:schemeClr val="bg1"/>
                </a:solidFill>
                <a:latin typeface="Corbel" panose="020B0503020204020204" pitchFamily="34" charset="0"/>
              </a:rPr>
              <a:t>FAIR Digital Object Forum </a:t>
            </a:r>
            <a:r>
              <a:rPr lang="en-US" sz="4400" dirty="0">
                <a:solidFill>
                  <a:schemeClr val="bg1"/>
                </a:solidFill>
                <a:latin typeface="Corbel" panose="020B0503020204020204" pitchFamily="34" charset="0"/>
              </a:rPr>
              <a:t>proposes</a:t>
            </a:r>
            <a:r>
              <a:rPr lang="en-US" sz="4400" b="0" i="0" u="none" strike="noStrike" baseline="0" dirty="0">
                <a:solidFill>
                  <a:schemeClr val="bg1"/>
                </a:solidFill>
                <a:latin typeface="Corbel" panose="020B0503020204020204" pitchFamily="34" charset="0"/>
              </a:rPr>
              <a:t>: </a:t>
            </a:r>
          </a:p>
          <a:p>
            <a:pPr algn="l"/>
            <a:r>
              <a:rPr lang="en-US" sz="4000" b="0" i="0" u="none" strike="noStrike" baseline="0" dirty="0">
                <a:solidFill>
                  <a:schemeClr val="bg1"/>
                </a:solidFill>
                <a:latin typeface="Corbel" panose="020B0503020204020204" pitchFamily="34" charset="0"/>
              </a:rPr>
              <a:t>A PID that resolves to a Record </a:t>
            </a:r>
          </a:p>
          <a:p>
            <a:pPr algn="l"/>
            <a:endParaRPr lang="en-US" sz="2000" b="0" i="0" u="none" strike="noStrike" baseline="0" dirty="0">
              <a:solidFill>
                <a:schemeClr val="bg1"/>
              </a:solidFill>
              <a:latin typeface="Corbel" panose="020B0503020204020204" pitchFamily="34" charset="0"/>
            </a:endParaRPr>
          </a:p>
          <a:p>
            <a:pPr algn="l"/>
            <a:r>
              <a:rPr lang="en-US" sz="4000" i="1" dirty="0">
                <a:solidFill>
                  <a:schemeClr val="bg1"/>
                </a:solidFill>
                <a:latin typeface="Corbel" panose="020B0503020204020204" pitchFamily="34" charset="0"/>
              </a:rPr>
              <a:t>An </a:t>
            </a:r>
            <a:r>
              <a:rPr lang="en-US" sz="4000" b="0" i="1" u="none" strike="noStrike" baseline="0" dirty="0">
                <a:solidFill>
                  <a:schemeClr val="bg1"/>
                </a:solidFill>
                <a:latin typeface="Corbel" panose="020B0503020204020204" pitchFamily="34" charset="0"/>
              </a:rPr>
              <a:t>object type with  attributes to describe and relate such FDOs to other FDOs referenced by PIDs</a:t>
            </a:r>
          </a:p>
          <a:p>
            <a:pPr algn="l"/>
            <a:endParaRPr lang="en-US" sz="2000" b="0" i="1" u="none" strike="noStrike" baseline="0" dirty="0">
              <a:solidFill>
                <a:schemeClr val="bg1"/>
              </a:solidFill>
              <a:latin typeface="Corbel" panose="020B0503020204020204" pitchFamily="34" charset="0"/>
            </a:endParaRPr>
          </a:p>
          <a:p>
            <a:pPr algn="l"/>
            <a:r>
              <a:rPr lang="en-US" sz="4000" dirty="0">
                <a:solidFill>
                  <a:schemeClr val="bg1"/>
                </a:solidFill>
                <a:latin typeface="Corbel" panose="020B0503020204020204" pitchFamily="34" charset="0"/>
              </a:rPr>
              <a:t>A </a:t>
            </a:r>
            <a:r>
              <a:rPr lang="en-US" sz="4000" b="0" i="0" u="none" strike="noStrike" baseline="0" dirty="0">
                <a:solidFill>
                  <a:schemeClr val="bg1"/>
                </a:solidFill>
                <a:latin typeface="Corbel" panose="020B0503020204020204" pitchFamily="34" charset="0"/>
              </a:rPr>
              <a:t> mechanism to retrieve bit sequences, metadata and references to programmatic operations. </a:t>
            </a:r>
          </a:p>
        </p:txBody>
      </p:sp>
      <p:sp>
        <p:nvSpPr>
          <p:cNvPr id="21" name="TextBox 20">
            <a:extLst>
              <a:ext uri="{FF2B5EF4-FFF2-40B4-BE49-F238E27FC236}">
                <a16:creationId xmlns:a16="http://schemas.microsoft.com/office/drawing/2014/main" id="{A75DB0C3-373E-ED81-AE6D-F14D296BD927}"/>
              </a:ext>
            </a:extLst>
          </p:cNvPr>
          <p:cNvSpPr txBox="1"/>
          <p:nvPr/>
        </p:nvSpPr>
        <p:spPr>
          <a:xfrm>
            <a:off x="8394427" y="14456707"/>
            <a:ext cx="12630808" cy="923330"/>
          </a:xfrm>
          <a:prstGeom prst="rect">
            <a:avLst/>
          </a:prstGeom>
          <a:noFill/>
        </p:spPr>
        <p:txBody>
          <a:bodyPr wrap="square">
            <a:spAutoFit/>
          </a:bodyPr>
          <a:lstStyle/>
          <a:p>
            <a:r>
              <a:rPr lang="en-GB" sz="5400" b="1" dirty="0">
                <a:latin typeface="Corbel" panose="020B0503020204020204" pitchFamily="34" charset="0"/>
              </a:rPr>
              <a:t>What are Webby FAIR Digital Objects?</a:t>
            </a:r>
            <a:endParaRPr lang="en-GB" sz="5400" b="1" dirty="0"/>
          </a:p>
        </p:txBody>
      </p:sp>
      <p:sp>
        <p:nvSpPr>
          <p:cNvPr id="22" name="TextBox 21">
            <a:extLst>
              <a:ext uri="{FF2B5EF4-FFF2-40B4-BE49-F238E27FC236}">
                <a16:creationId xmlns:a16="http://schemas.microsoft.com/office/drawing/2014/main" id="{3BFBFD85-1392-2ED0-FB1B-4CADCECE5855}"/>
              </a:ext>
            </a:extLst>
          </p:cNvPr>
          <p:cNvSpPr txBox="1"/>
          <p:nvPr/>
        </p:nvSpPr>
        <p:spPr>
          <a:xfrm>
            <a:off x="8446170" y="15396166"/>
            <a:ext cx="19065113" cy="2800767"/>
          </a:xfrm>
          <a:prstGeom prst="rect">
            <a:avLst/>
          </a:prstGeom>
          <a:noFill/>
        </p:spPr>
        <p:txBody>
          <a:bodyPr wrap="square">
            <a:spAutoFit/>
          </a:bodyPr>
          <a:lstStyle/>
          <a:p>
            <a:pPr algn="l"/>
            <a:r>
              <a:rPr lang="en-US" sz="4400" b="0" i="0" u="none" strike="noStrike" baseline="0" dirty="0">
                <a:latin typeface="Corbel" panose="020B0503020204020204" pitchFamily="34" charset="0"/>
              </a:rPr>
              <a:t>To get widest adoption, retrofit to  repositories and platforms, be platform independent, make it as  straightforward as possible for developers, we should implement FDOs using the standards of the most popular and widely used digital infrastructure: </a:t>
            </a:r>
            <a:r>
              <a:rPr lang="en-US" sz="4400" b="1" i="0" u="none" strike="noStrike" baseline="0" dirty="0">
                <a:latin typeface="Corbel" panose="020B0503020204020204" pitchFamily="34" charset="0"/>
              </a:rPr>
              <a:t>the Web</a:t>
            </a:r>
            <a:r>
              <a:rPr lang="en-US" sz="4400" i="0" u="none" strike="noStrike" baseline="0" dirty="0">
                <a:latin typeface="Corbel" panose="020B0503020204020204" pitchFamily="34" charset="0"/>
              </a:rPr>
              <a:t>. </a:t>
            </a:r>
          </a:p>
        </p:txBody>
      </p:sp>
      <p:sp>
        <p:nvSpPr>
          <p:cNvPr id="24" name="Rectangle: Rounded Corners 23">
            <a:extLst>
              <a:ext uri="{FF2B5EF4-FFF2-40B4-BE49-F238E27FC236}">
                <a16:creationId xmlns:a16="http://schemas.microsoft.com/office/drawing/2014/main" id="{0E8020FC-411A-0C9F-8151-443EE7DDA856}"/>
              </a:ext>
            </a:extLst>
          </p:cNvPr>
          <p:cNvSpPr/>
          <p:nvPr/>
        </p:nvSpPr>
        <p:spPr>
          <a:xfrm>
            <a:off x="8133347" y="14284717"/>
            <a:ext cx="19828042" cy="5139573"/>
          </a:xfrm>
          <a:prstGeom prst="roundRect">
            <a:avLst/>
          </a:prstGeom>
          <a:noFill/>
          <a:ln w="762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745093C9-3F3C-049B-0556-D30D5222DF0B}"/>
              </a:ext>
            </a:extLst>
          </p:cNvPr>
          <p:cNvSpPr txBox="1"/>
          <p:nvPr/>
        </p:nvSpPr>
        <p:spPr>
          <a:xfrm>
            <a:off x="4895487" y="19748833"/>
            <a:ext cx="9318033" cy="3293209"/>
          </a:xfrm>
          <a:prstGeom prst="rect">
            <a:avLst/>
          </a:prstGeom>
          <a:noFill/>
        </p:spPr>
        <p:txBody>
          <a:bodyPr wrap="square">
            <a:spAutoFit/>
          </a:bodyPr>
          <a:lstStyle/>
          <a:p>
            <a:r>
              <a:rPr lang="en-GB" sz="6000" b="1" dirty="0">
                <a:latin typeface="Corbel" panose="020B0503020204020204" pitchFamily="34" charset="0"/>
              </a:rPr>
              <a:t>RO-Crate</a:t>
            </a:r>
            <a:r>
              <a:rPr lang="en-GB" sz="6000" dirty="0">
                <a:latin typeface="Corbel" panose="020B0503020204020204" pitchFamily="34" charset="0"/>
              </a:rPr>
              <a:t> </a:t>
            </a:r>
            <a:r>
              <a:rPr lang="en-GB" sz="4400" dirty="0">
                <a:latin typeface="Corbel" panose="020B0503020204020204" pitchFamily="34" charset="0"/>
              </a:rPr>
              <a:t>describes the Object’s metadata and that of its contents. Its an </a:t>
            </a:r>
            <a:r>
              <a:rPr lang="en-GB" sz="4400" b="1" i="0" u="none" strike="noStrike" baseline="0" dirty="0">
                <a:latin typeface="Corbel" panose="020B0503020204020204" pitchFamily="34" charset="0"/>
              </a:rPr>
              <a:t>open, community-driven, </a:t>
            </a:r>
            <a:endParaRPr lang="en-GB" sz="4400" dirty="0">
              <a:latin typeface="Corbel" panose="020B0503020204020204" pitchFamily="34" charset="0"/>
            </a:endParaRPr>
          </a:p>
          <a:p>
            <a:endParaRPr lang="en-GB" sz="6000" dirty="0">
              <a:latin typeface="Corbel" panose="020B0503020204020204" pitchFamily="34" charset="0"/>
            </a:endParaRPr>
          </a:p>
        </p:txBody>
      </p:sp>
      <p:sp>
        <p:nvSpPr>
          <p:cNvPr id="30" name="TextBox 29">
            <a:extLst>
              <a:ext uri="{FF2B5EF4-FFF2-40B4-BE49-F238E27FC236}">
                <a16:creationId xmlns:a16="http://schemas.microsoft.com/office/drawing/2014/main" id="{5371A68F-BDB2-D82E-C92C-151699C02907}"/>
              </a:ext>
            </a:extLst>
          </p:cNvPr>
          <p:cNvSpPr txBox="1"/>
          <p:nvPr/>
        </p:nvSpPr>
        <p:spPr>
          <a:xfrm>
            <a:off x="9176621" y="26024637"/>
            <a:ext cx="5678809" cy="1938992"/>
          </a:xfrm>
          <a:prstGeom prst="rect">
            <a:avLst/>
          </a:prstGeom>
          <a:noFill/>
        </p:spPr>
        <p:txBody>
          <a:bodyPr wrap="square">
            <a:spAutoFit/>
          </a:bodyPr>
          <a:lstStyle/>
          <a:p>
            <a:r>
              <a:rPr lang="en-GB" sz="6000" b="1" dirty="0">
                <a:latin typeface="Corbel" panose="020B0503020204020204" pitchFamily="34" charset="0"/>
              </a:rPr>
              <a:t>FAIR Signposting</a:t>
            </a:r>
            <a:endParaRPr lang="en-GB" sz="6000" dirty="0">
              <a:latin typeface="Corbel" panose="020B0503020204020204" pitchFamily="34" charset="0"/>
            </a:endParaRPr>
          </a:p>
        </p:txBody>
      </p:sp>
      <p:sp>
        <p:nvSpPr>
          <p:cNvPr id="31" name="TextBox 30">
            <a:extLst>
              <a:ext uri="{FF2B5EF4-FFF2-40B4-BE49-F238E27FC236}">
                <a16:creationId xmlns:a16="http://schemas.microsoft.com/office/drawing/2014/main" id="{2739C581-FDDC-7D52-E6E9-1978924539DE}"/>
              </a:ext>
            </a:extLst>
          </p:cNvPr>
          <p:cNvSpPr txBox="1"/>
          <p:nvPr/>
        </p:nvSpPr>
        <p:spPr>
          <a:xfrm>
            <a:off x="4482827" y="18322646"/>
            <a:ext cx="27129081" cy="830997"/>
          </a:xfrm>
          <a:prstGeom prst="rect">
            <a:avLst/>
          </a:prstGeom>
          <a:noFill/>
        </p:spPr>
        <p:txBody>
          <a:bodyPr wrap="square">
            <a:spAutoFit/>
          </a:bodyPr>
          <a:lstStyle/>
          <a:p>
            <a:pPr algn="ctr"/>
            <a:r>
              <a:rPr lang="en-US" sz="4800" b="1" i="0" u="none" strike="noStrike" baseline="0" dirty="0">
                <a:latin typeface="Corbel" panose="020B0503020204020204" pitchFamily="34" charset="0"/>
              </a:rPr>
              <a:t>Web standards like Schema.org, HTTP headers, JSON-LD, typed </a:t>
            </a:r>
            <a:r>
              <a:rPr lang="en-US" sz="4800" b="1" i="0" u="none" strike="noStrike" baseline="0" dirty="0" err="1">
                <a:latin typeface="Corbel" panose="020B0503020204020204" pitchFamily="34" charset="0"/>
              </a:rPr>
              <a:t>linksets</a:t>
            </a:r>
            <a:r>
              <a:rPr lang="en-US" sz="4800" b="1" i="0" u="none" strike="noStrike" baseline="0" dirty="0">
                <a:latin typeface="Corbel" panose="020B0503020204020204" pitchFamily="34" charset="0"/>
              </a:rPr>
              <a:t> </a:t>
            </a:r>
          </a:p>
        </p:txBody>
      </p:sp>
      <p:pic>
        <p:nvPicPr>
          <p:cNvPr id="32" name="Google Shape;300;p48">
            <a:extLst>
              <a:ext uri="{FF2B5EF4-FFF2-40B4-BE49-F238E27FC236}">
                <a16:creationId xmlns:a16="http://schemas.microsoft.com/office/drawing/2014/main" id="{6DECF793-13AA-D222-C8DF-5DC74938326E}"/>
              </a:ext>
            </a:extLst>
          </p:cNvPr>
          <p:cNvPicPr preferRelativeResize="0"/>
          <p:nvPr/>
        </p:nvPicPr>
        <p:blipFill rotWithShape="1">
          <a:blip r:embed="rId6">
            <a:alphaModFix/>
          </a:blip>
          <a:srcRect l="17459" t="13283" r="18597" b="36705"/>
          <a:stretch/>
        </p:blipFill>
        <p:spPr>
          <a:xfrm>
            <a:off x="1748192" y="19704858"/>
            <a:ext cx="2897543" cy="2146497"/>
          </a:xfrm>
          <a:prstGeom prst="rect">
            <a:avLst/>
          </a:prstGeom>
          <a:noFill/>
          <a:ln>
            <a:noFill/>
          </a:ln>
        </p:spPr>
      </p:pic>
      <p:grpSp>
        <p:nvGrpSpPr>
          <p:cNvPr id="33" name="Group 32">
            <a:extLst>
              <a:ext uri="{FF2B5EF4-FFF2-40B4-BE49-F238E27FC236}">
                <a16:creationId xmlns:a16="http://schemas.microsoft.com/office/drawing/2014/main" id="{BD342998-7EAB-2742-76C8-A6E435F411A7}"/>
              </a:ext>
            </a:extLst>
          </p:cNvPr>
          <p:cNvGrpSpPr/>
          <p:nvPr/>
        </p:nvGrpSpPr>
        <p:grpSpPr>
          <a:xfrm>
            <a:off x="1748192" y="27625446"/>
            <a:ext cx="1641896" cy="1606597"/>
            <a:chOff x="5193890" y="1973788"/>
            <a:chExt cx="1339928" cy="1241713"/>
          </a:xfrm>
        </p:grpSpPr>
        <p:sp>
          <p:nvSpPr>
            <p:cNvPr id="34" name="Oval 33">
              <a:extLst>
                <a:ext uri="{FF2B5EF4-FFF2-40B4-BE49-F238E27FC236}">
                  <a16:creationId xmlns:a16="http://schemas.microsoft.com/office/drawing/2014/main" id="{FBD113EA-038A-4243-00F9-59CB6D435CAC}"/>
                </a:ext>
              </a:extLst>
            </p:cNvPr>
            <p:cNvSpPr/>
            <p:nvPr/>
          </p:nvSpPr>
          <p:spPr>
            <a:xfrm>
              <a:off x="5193890" y="1973788"/>
              <a:ext cx="1339928" cy="1241713"/>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Arrow: Right 34">
              <a:extLst>
                <a:ext uri="{FF2B5EF4-FFF2-40B4-BE49-F238E27FC236}">
                  <a16:creationId xmlns:a16="http://schemas.microsoft.com/office/drawing/2014/main" id="{940D5CCD-4266-284D-1CC0-28A9E2CF51FD}"/>
                </a:ext>
              </a:extLst>
            </p:cNvPr>
            <p:cNvSpPr/>
            <p:nvPr/>
          </p:nvSpPr>
          <p:spPr>
            <a:xfrm rot="19098528">
              <a:off x="5435229" y="2288322"/>
              <a:ext cx="857250" cy="619812"/>
            </a:xfrm>
            <a:prstGeom prst="rightArrow">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9" name="TextBox 38">
            <a:extLst>
              <a:ext uri="{FF2B5EF4-FFF2-40B4-BE49-F238E27FC236}">
                <a16:creationId xmlns:a16="http://schemas.microsoft.com/office/drawing/2014/main" id="{4B08A377-BF51-C2D2-7BD0-2F64805E5F95}"/>
              </a:ext>
            </a:extLst>
          </p:cNvPr>
          <p:cNvSpPr txBox="1"/>
          <p:nvPr/>
        </p:nvSpPr>
        <p:spPr>
          <a:xfrm>
            <a:off x="1586803" y="22081733"/>
            <a:ext cx="12876469" cy="3970318"/>
          </a:xfrm>
          <a:prstGeom prst="rect">
            <a:avLst/>
          </a:prstGeom>
          <a:noFill/>
        </p:spPr>
        <p:txBody>
          <a:bodyPr wrap="square">
            <a:spAutoFit/>
          </a:bodyPr>
          <a:lstStyle/>
          <a:p>
            <a:r>
              <a:rPr lang="en-GB" sz="4400" b="1" i="0" u="none" strike="noStrike" baseline="0" dirty="0">
                <a:latin typeface="Corbel" panose="020B0503020204020204" pitchFamily="34" charset="0"/>
              </a:rPr>
              <a:t>lightweight </a:t>
            </a:r>
            <a:r>
              <a:rPr lang="en-GB" sz="4400" b="0" i="0" u="none" strike="noStrike" baseline="0" dirty="0">
                <a:latin typeface="Corbel" panose="020B0503020204020204" pitchFamily="34" charset="0"/>
              </a:rPr>
              <a:t>approach to packaging research objects with their metadata. Using RO-Crate makes research outputs more </a:t>
            </a:r>
            <a:r>
              <a:rPr lang="en-GB" sz="4400" b="1" i="0" u="none" strike="noStrike" baseline="0" dirty="0">
                <a:latin typeface="Corbel" panose="020B0503020204020204" pitchFamily="34" charset="0"/>
              </a:rPr>
              <a:t>attributable</a:t>
            </a:r>
            <a:r>
              <a:rPr lang="en-GB" sz="4400" b="0" i="0" u="none" strike="noStrike" baseline="0" dirty="0">
                <a:latin typeface="Corbel" panose="020B0503020204020204" pitchFamily="34" charset="0"/>
              </a:rPr>
              <a:t>, </a:t>
            </a:r>
            <a:r>
              <a:rPr lang="en-GB" sz="4400" b="1" i="0" u="none" strike="noStrike" baseline="0" dirty="0">
                <a:latin typeface="Corbel" panose="020B0503020204020204" pitchFamily="34" charset="0"/>
              </a:rPr>
              <a:t>interconnected</a:t>
            </a:r>
            <a:r>
              <a:rPr lang="en-GB" sz="4400" b="0" i="0" u="none" strike="noStrike" baseline="0" dirty="0">
                <a:latin typeface="Corbel" panose="020B0503020204020204" pitchFamily="34" charset="0"/>
              </a:rPr>
              <a:t>, and </a:t>
            </a:r>
            <a:r>
              <a:rPr lang="en-GB" sz="4400" b="1" i="0" u="none" strike="noStrike" baseline="0" dirty="0">
                <a:latin typeface="Corbel" panose="020B0503020204020204" pitchFamily="34" charset="0"/>
              </a:rPr>
              <a:t>FAIR</a:t>
            </a:r>
            <a:r>
              <a:rPr lang="en-GB" sz="4400" b="0" i="0" u="none" strike="noStrike" baseline="0" dirty="0">
                <a:latin typeface="Corbel" panose="020B0503020204020204" pitchFamily="34" charset="0"/>
              </a:rPr>
              <a:t>.</a:t>
            </a:r>
          </a:p>
          <a:p>
            <a:endParaRPr lang="en-GB" sz="2800" dirty="0">
              <a:latin typeface="Corbel" panose="020B0503020204020204" pitchFamily="34" charset="0"/>
            </a:endParaRPr>
          </a:p>
          <a:p>
            <a:r>
              <a:rPr lang="en-GB" sz="4400" b="1" dirty="0">
                <a:latin typeface="Corbel" panose="020B0503020204020204" pitchFamily="34" charset="0"/>
              </a:rPr>
              <a:t>RO-Crate Profiles </a:t>
            </a:r>
            <a:r>
              <a:rPr lang="en-GB" sz="4400" dirty="0">
                <a:latin typeface="Corbel" panose="020B0503020204020204" pitchFamily="34" charset="0"/>
              </a:rPr>
              <a:t>define the FDO type metadata </a:t>
            </a:r>
            <a:r>
              <a:rPr lang="en-GB" sz="4400" i="1" dirty="0">
                <a:latin typeface="Corbel" panose="020B0503020204020204" pitchFamily="34" charset="0"/>
              </a:rPr>
              <a:t>tailored</a:t>
            </a:r>
            <a:r>
              <a:rPr lang="en-GB" sz="4400" dirty="0">
                <a:latin typeface="Corbel" panose="020B0503020204020204" pitchFamily="34" charset="0"/>
              </a:rPr>
              <a:t> for discipline, data type, software type …</a:t>
            </a:r>
          </a:p>
        </p:txBody>
      </p:sp>
      <p:pic>
        <p:nvPicPr>
          <p:cNvPr id="189" name="Picture 188">
            <a:extLst>
              <a:ext uri="{FF2B5EF4-FFF2-40B4-BE49-F238E27FC236}">
                <a16:creationId xmlns:a16="http://schemas.microsoft.com/office/drawing/2014/main" id="{92663437-B432-EB3F-A5B2-9DFF9EEA42D4}"/>
              </a:ext>
            </a:extLst>
          </p:cNvPr>
          <p:cNvPicPr>
            <a:picLocks noChangeAspect="1"/>
          </p:cNvPicPr>
          <p:nvPr/>
        </p:nvPicPr>
        <p:blipFill>
          <a:blip r:embed="rId7"/>
          <a:stretch>
            <a:fillRect/>
          </a:stretch>
        </p:blipFill>
        <p:spPr>
          <a:xfrm>
            <a:off x="15175833" y="19793095"/>
            <a:ext cx="12094380" cy="7816625"/>
          </a:xfrm>
          <a:prstGeom prst="rect">
            <a:avLst/>
          </a:prstGeom>
        </p:spPr>
      </p:pic>
      <p:pic>
        <p:nvPicPr>
          <p:cNvPr id="190" name="Picture 189">
            <a:extLst>
              <a:ext uri="{FF2B5EF4-FFF2-40B4-BE49-F238E27FC236}">
                <a16:creationId xmlns:a16="http://schemas.microsoft.com/office/drawing/2014/main" id="{593F0622-7618-8DAB-F098-8219A2A4E10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36295" y="26563231"/>
            <a:ext cx="7348650" cy="6601165"/>
          </a:xfrm>
          <a:prstGeom prst="rect">
            <a:avLst/>
          </a:prstGeom>
          <a:ln>
            <a:solidFill>
              <a:schemeClr val="accent1"/>
            </a:solidFill>
          </a:ln>
        </p:spPr>
      </p:pic>
      <p:sp>
        <p:nvSpPr>
          <p:cNvPr id="192" name="TextBox 191">
            <a:extLst>
              <a:ext uri="{FF2B5EF4-FFF2-40B4-BE49-F238E27FC236}">
                <a16:creationId xmlns:a16="http://schemas.microsoft.com/office/drawing/2014/main" id="{81927F46-EFFC-AF89-58FB-F481D66E2699}"/>
              </a:ext>
            </a:extLst>
          </p:cNvPr>
          <p:cNvSpPr txBox="1"/>
          <p:nvPr/>
        </p:nvSpPr>
        <p:spPr>
          <a:xfrm>
            <a:off x="9176621" y="27868986"/>
            <a:ext cx="6569049" cy="5509200"/>
          </a:xfrm>
          <a:prstGeom prst="rect">
            <a:avLst/>
          </a:prstGeom>
          <a:noFill/>
        </p:spPr>
        <p:txBody>
          <a:bodyPr wrap="square">
            <a:spAutoFit/>
          </a:bodyPr>
          <a:lstStyle/>
          <a:p>
            <a:r>
              <a:rPr lang="en-GB" sz="4400" dirty="0">
                <a:latin typeface="Corbel" panose="020B0503020204020204" pitchFamily="34" charset="0"/>
              </a:rPr>
              <a:t>navigates machines to be able look up the RO-Crate’s PID and metadata, including </a:t>
            </a:r>
            <a:r>
              <a:rPr lang="en-US" sz="4400" b="0" i="1" u="none" strike="noStrike" baseline="0" dirty="0">
                <a:solidFill>
                  <a:schemeClr val="accent1"/>
                </a:solidFill>
                <a:latin typeface="Corbel" panose="020B0503020204020204" pitchFamily="34" charset="0"/>
              </a:rPr>
              <a:t>author</a:t>
            </a:r>
            <a:r>
              <a:rPr lang="en-US" sz="4400" dirty="0">
                <a:solidFill>
                  <a:srgbClr val="030305"/>
                </a:solidFill>
                <a:latin typeface="Corbel" panose="020B0503020204020204" pitchFamily="34" charset="0"/>
              </a:rPr>
              <a:t>, </a:t>
            </a:r>
            <a:r>
              <a:rPr lang="en-US" sz="4400" b="0" i="1" u="none" strike="noStrike" baseline="0" dirty="0">
                <a:solidFill>
                  <a:schemeClr val="accent1"/>
                </a:solidFill>
                <a:latin typeface="Corbel" panose="020B0503020204020204" pitchFamily="34" charset="0"/>
              </a:rPr>
              <a:t>cite-as</a:t>
            </a:r>
            <a:r>
              <a:rPr lang="en-US" sz="4400" dirty="0">
                <a:solidFill>
                  <a:srgbClr val="030305"/>
                </a:solidFill>
                <a:latin typeface="Corbel" panose="020B0503020204020204" pitchFamily="34" charset="0"/>
              </a:rPr>
              <a:t>, and  i</a:t>
            </a:r>
            <a:r>
              <a:rPr lang="en-US" sz="4400" b="0" i="0" u="none" strike="noStrike" baseline="0" dirty="0">
                <a:solidFill>
                  <a:srgbClr val="030305"/>
                </a:solidFill>
                <a:latin typeface="Corbel" panose="020B0503020204020204" pitchFamily="34" charset="0"/>
              </a:rPr>
              <a:t>nverse links (</a:t>
            </a:r>
            <a:r>
              <a:rPr lang="en-US" sz="4400" b="0" i="1" u="none" strike="noStrike" baseline="0" dirty="0">
                <a:solidFill>
                  <a:schemeClr val="accent1"/>
                </a:solidFill>
                <a:latin typeface="Corbel" panose="020B0503020204020204" pitchFamily="34" charset="0"/>
              </a:rPr>
              <a:t>describes, collection</a:t>
            </a:r>
            <a:r>
              <a:rPr lang="en-US" sz="4400" b="0" i="0" u="none" strike="noStrike" baseline="0" dirty="0">
                <a:solidFill>
                  <a:srgbClr val="030305"/>
                </a:solidFill>
                <a:latin typeface="Corbel" panose="020B0503020204020204" pitchFamily="34" charset="0"/>
              </a:rPr>
              <a:t>) to allow the FDO to be identified by search engines etc.</a:t>
            </a:r>
          </a:p>
        </p:txBody>
      </p:sp>
      <p:grpSp>
        <p:nvGrpSpPr>
          <p:cNvPr id="193" name="Group 192">
            <a:extLst>
              <a:ext uri="{FF2B5EF4-FFF2-40B4-BE49-F238E27FC236}">
                <a16:creationId xmlns:a16="http://schemas.microsoft.com/office/drawing/2014/main" id="{5506FF2B-F500-256C-595B-1901EA8DE849}"/>
              </a:ext>
            </a:extLst>
          </p:cNvPr>
          <p:cNvGrpSpPr/>
          <p:nvPr/>
        </p:nvGrpSpPr>
        <p:grpSpPr>
          <a:xfrm>
            <a:off x="13499707" y="26393631"/>
            <a:ext cx="1427626" cy="1379614"/>
            <a:chOff x="5193890" y="1973788"/>
            <a:chExt cx="1339928" cy="1241713"/>
          </a:xfrm>
        </p:grpSpPr>
        <p:sp>
          <p:nvSpPr>
            <p:cNvPr id="194" name="Oval 193">
              <a:extLst>
                <a:ext uri="{FF2B5EF4-FFF2-40B4-BE49-F238E27FC236}">
                  <a16:creationId xmlns:a16="http://schemas.microsoft.com/office/drawing/2014/main" id="{0FA0D0D7-675A-485F-FE7B-04B3C8DE9ADE}"/>
                </a:ext>
              </a:extLst>
            </p:cNvPr>
            <p:cNvSpPr/>
            <p:nvPr/>
          </p:nvSpPr>
          <p:spPr>
            <a:xfrm>
              <a:off x="5193890" y="1973788"/>
              <a:ext cx="1339928" cy="1241713"/>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5" name="Arrow: Right 194">
              <a:extLst>
                <a:ext uri="{FF2B5EF4-FFF2-40B4-BE49-F238E27FC236}">
                  <a16:creationId xmlns:a16="http://schemas.microsoft.com/office/drawing/2014/main" id="{0F15F395-F7D4-1463-B77A-84373765E566}"/>
                </a:ext>
              </a:extLst>
            </p:cNvPr>
            <p:cNvSpPr/>
            <p:nvPr/>
          </p:nvSpPr>
          <p:spPr>
            <a:xfrm rot="19098528">
              <a:off x="5435229" y="2288322"/>
              <a:ext cx="857250" cy="619812"/>
            </a:xfrm>
            <a:prstGeom prst="rightArrow">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6" name="Picture 195">
            <a:extLst>
              <a:ext uri="{FF2B5EF4-FFF2-40B4-BE49-F238E27FC236}">
                <a16:creationId xmlns:a16="http://schemas.microsoft.com/office/drawing/2014/main" id="{1CC9C170-8AF9-91C9-3068-AB527639EB19}"/>
              </a:ext>
            </a:extLst>
          </p:cNvPr>
          <p:cNvPicPr>
            <a:picLocks noChangeAspect="1"/>
          </p:cNvPicPr>
          <p:nvPr/>
        </p:nvPicPr>
        <p:blipFill>
          <a:blip r:embed="rId9"/>
          <a:stretch>
            <a:fillRect/>
          </a:stretch>
        </p:blipFill>
        <p:spPr>
          <a:xfrm>
            <a:off x="16255158" y="28309950"/>
            <a:ext cx="8209400" cy="2459922"/>
          </a:xfrm>
          <a:prstGeom prst="rect">
            <a:avLst/>
          </a:prstGeom>
        </p:spPr>
      </p:pic>
      <p:pic>
        <p:nvPicPr>
          <p:cNvPr id="198" name="Picture 197">
            <a:extLst>
              <a:ext uri="{FF2B5EF4-FFF2-40B4-BE49-F238E27FC236}">
                <a16:creationId xmlns:a16="http://schemas.microsoft.com/office/drawing/2014/main" id="{D4332D0F-1A95-76A3-F69D-9743CBB7E1A4}"/>
              </a:ext>
            </a:extLst>
          </p:cNvPr>
          <p:cNvPicPr>
            <a:picLocks noChangeAspect="1"/>
          </p:cNvPicPr>
          <p:nvPr/>
        </p:nvPicPr>
        <p:blipFill>
          <a:blip r:embed="rId10"/>
          <a:stretch>
            <a:fillRect/>
          </a:stretch>
        </p:blipFill>
        <p:spPr>
          <a:xfrm>
            <a:off x="24574012" y="29247782"/>
            <a:ext cx="3277922" cy="910057"/>
          </a:xfrm>
          <a:prstGeom prst="rect">
            <a:avLst/>
          </a:prstGeom>
        </p:spPr>
      </p:pic>
      <p:pic>
        <p:nvPicPr>
          <p:cNvPr id="199" name="Graphic 198">
            <a:extLst>
              <a:ext uri="{FF2B5EF4-FFF2-40B4-BE49-F238E27FC236}">
                <a16:creationId xmlns:a16="http://schemas.microsoft.com/office/drawing/2014/main" id="{5DAC2C45-7CE7-709F-BAFE-539CCF0CC84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473133" y="30769872"/>
            <a:ext cx="1872784" cy="615710"/>
          </a:xfrm>
          <a:prstGeom prst="rect">
            <a:avLst/>
          </a:prstGeom>
        </p:spPr>
      </p:pic>
      <p:pic>
        <p:nvPicPr>
          <p:cNvPr id="200" name="Picture 199">
            <a:extLst>
              <a:ext uri="{FF2B5EF4-FFF2-40B4-BE49-F238E27FC236}">
                <a16:creationId xmlns:a16="http://schemas.microsoft.com/office/drawing/2014/main" id="{D1DD5A86-3096-C781-D920-6700B24D207C}"/>
              </a:ext>
            </a:extLst>
          </p:cNvPr>
          <p:cNvPicPr>
            <a:picLocks noChangeAspect="1"/>
          </p:cNvPicPr>
          <p:nvPr/>
        </p:nvPicPr>
        <p:blipFill>
          <a:blip r:embed="rId13"/>
          <a:stretch>
            <a:fillRect/>
          </a:stretch>
        </p:blipFill>
        <p:spPr>
          <a:xfrm>
            <a:off x="25413275" y="31680603"/>
            <a:ext cx="2548114" cy="1399417"/>
          </a:xfrm>
          <a:prstGeom prst="rect">
            <a:avLst/>
          </a:prstGeom>
        </p:spPr>
      </p:pic>
      <p:pic>
        <p:nvPicPr>
          <p:cNvPr id="201" name="Google Shape;609;p77">
            <a:extLst>
              <a:ext uri="{FF2B5EF4-FFF2-40B4-BE49-F238E27FC236}">
                <a16:creationId xmlns:a16="http://schemas.microsoft.com/office/drawing/2014/main" id="{27B9F6E0-AB29-E772-123F-AC5D4A1B64C9}"/>
              </a:ext>
            </a:extLst>
          </p:cNvPr>
          <p:cNvPicPr preferRelativeResize="0"/>
          <p:nvPr/>
        </p:nvPicPr>
        <p:blipFill rotWithShape="1">
          <a:blip r:embed="rId14">
            <a:alphaModFix/>
          </a:blip>
          <a:srcRect t="8113"/>
          <a:stretch/>
        </p:blipFill>
        <p:spPr>
          <a:xfrm>
            <a:off x="16452172" y="31625990"/>
            <a:ext cx="1668111" cy="1557778"/>
          </a:xfrm>
          <a:prstGeom prst="rect">
            <a:avLst/>
          </a:prstGeom>
          <a:noFill/>
          <a:ln>
            <a:noFill/>
          </a:ln>
        </p:spPr>
      </p:pic>
      <p:pic>
        <p:nvPicPr>
          <p:cNvPr id="202" name="Picture 201">
            <a:extLst>
              <a:ext uri="{FF2B5EF4-FFF2-40B4-BE49-F238E27FC236}">
                <a16:creationId xmlns:a16="http://schemas.microsoft.com/office/drawing/2014/main" id="{08A858DB-9573-7FE8-B411-36F5408662F3}"/>
              </a:ext>
            </a:extLst>
          </p:cNvPr>
          <p:cNvPicPr>
            <a:picLocks noChangeAspect="1"/>
          </p:cNvPicPr>
          <p:nvPr/>
        </p:nvPicPr>
        <p:blipFill>
          <a:blip r:embed="rId15"/>
          <a:stretch>
            <a:fillRect/>
          </a:stretch>
        </p:blipFill>
        <p:spPr>
          <a:xfrm>
            <a:off x="16576721" y="33356032"/>
            <a:ext cx="2152218" cy="946975"/>
          </a:xfrm>
          <a:prstGeom prst="rect">
            <a:avLst/>
          </a:prstGeom>
        </p:spPr>
      </p:pic>
      <p:pic>
        <p:nvPicPr>
          <p:cNvPr id="204" name="Graphic 203">
            <a:extLst>
              <a:ext uri="{FF2B5EF4-FFF2-40B4-BE49-F238E27FC236}">
                <a16:creationId xmlns:a16="http://schemas.microsoft.com/office/drawing/2014/main" id="{030F1D3E-CAC8-3C56-6265-EC3EFE70110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4776960" y="28411768"/>
            <a:ext cx="2575748" cy="686866"/>
          </a:xfrm>
          <a:prstGeom prst="rect">
            <a:avLst/>
          </a:prstGeom>
        </p:spPr>
      </p:pic>
      <p:sp>
        <p:nvSpPr>
          <p:cNvPr id="205" name="Rectangle: Rounded Corners 204">
            <a:extLst>
              <a:ext uri="{FF2B5EF4-FFF2-40B4-BE49-F238E27FC236}">
                <a16:creationId xmlns:a16="http://schemas.microsoft.com/office/drawing/2014/main" id="{820365FA-8975-DD7B-5672-9FBC699D6334}"/>
              </a:ext>
            </a:extLst>
          </p:cNvPr>
          <p:cNvSpPr/>
          <p:nvPr/>
        </p:nvSpPr>
        <p:spPr>
          <a:xfrm>
            <a:off x="15937346" y="27949981"/>
            <a:ext cx="12024043" cy="6588672"/>
          </a:xfrm>
          <a:prstGeom prst="roundRect">
            <a:avLst/>
          </a:prstGeom>
          <a:noFill/>
          <a:ln w="762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6" name="TextBox 205">
            <a:extLst>
              <a:ext uri="{FF2B5EF4-FFF2-40B4-BE49-F238E27FC236}">
                <a16:creationId xmlns:a16="http://schemas.microsoft.com/office/drawing/2014/main" id="{2367212D-5E90-1872-159A-6856318AD540}"/>
              </a:ext>
            </a:extLst>
          </p:cNvPr>
          <p:cNvSpPr txBox="1"/>
          <p:nvPr/>
        </p:nvSpPr>
        <p:spPr>
          <a:xfrm>
            <a:off x="1542807" y="33263062"/>
            <a:ext cx="13384526" cy="1446550"/>
          </a:xfrm>
          <a:prstGeom prst="rect">
            <a:avLst/>
          </a:prstGeom>
          <a:noFill/>
        </p:spPr>
        <p:txBody>
          <a:bodyPr wrap="square">
            <a:spAutoFit/>
          </a:bodyPr>
          <a:lstStyle/>
          <a:p>
            <a:r>
              <a:rPr lang="en-GB" sz="4400" dirty="0">
                <a:latin typeface="Corbel" panose="020B0503020204020204" pitchFamily="34" charset="0"/>
              </a:rPr>
              <a:t>EOSC TF for FAIR Metrics and Data Quality – signposting guides automated FAIR assessment tools.</a:t>
            </a:r>
            <a:endParaRPr lang="en-US" sz="4400" b="0" i="0" u="none" strike="noStrike" baseline="0" dirty="0">
              <a:solidFill>
                <a:srgbClr val="030305"/>
              </a:solidFill>
              <a:latin typeface="Corbel" panose="020B0503020204020204" pitchFamily="34" charset="0"/>
            </a:endParaRPr>
          </a:p>
        </p:txBody>
      </p:sp>
      <p:sp>
        <p:nvSpPr>
          <p:cNvPr id="207" name="TextBox 206">
            <a:extLst>
              <a:ext uri="{FF2B5EF4-FFF2-40B4-BE49-F238E27FC236}">
                <a16:creationId xmlns:a16="http://schemas.microsoft.com/office/drawing/2014/main" id="{C2B8E6EA-980C-1F71-97E7-AB06000C2990}"/>
              </a:ext>
            </a:extLst>
          </p:cNvPr>
          <p:cNvSpPr txBox="1"/>
          <p:nvPr/>
        </p:nvSpPr>
        <p:spPr>
          <a:xfrm>
            <a:off x="19022039" y="33738690"/>
            <a:ext cx="7401031" cy="646331"/>
          </a:xfrm>
          <a:prstGeom prst="rect">
            <a:avLst/>
          </a:prstGeom>
          <a:noFill/>
        </p:spPr>
        <p:txBody>
          <a:bodyPr wrap="square">
            <a:spAutoFit/>
          </a:bodyPr>
          <a:lstStyle/>
          <a:p>
            <a:r>
              <a:rPr lang="en-GB" sz="3600" dirty="0">
                <a:latin typeface="Corbel" panose="020B0503020204020204" pitchFamily="34" charset="0"/>
              </a:rPr>
              <a:t>https://s11.no/2024/webby-fdos/</a:t>
            </a:r>
          </a:p>
        </p:txBody>
      </p:sp>
      <p:sp>
        <p:nvSpPr>
          <p:cNvPr id="209" name="TextBox 208">
            <a:extLst>
              <a:ext uri="{FF2B5EF4-FFF2-40B4-BE49-F238E27FC236}">
                <a16:creationId xmlns:a16="http://schemas.microsoft.com/office/drawing/2014/main" id="{C52DAB59-CC7E-2B99-D8FF-B2143E13115E}"/>
              </a:ext>
            </a:extLst>
          </p:cNvPr>
          <p:cNvSpPr txBox="1"/>
          <p:nvPr/>
        </p:nvSpPr>
        <p:spPr>
          <a:xfrm>
            <a:off x="1556943" y="35087315"/>
            <a:ext cx="12656578" cy="2123658"/>
          </a:xfrm>
          <a:prstGeom prst="rect">
            <a:avLst/>
          </a:prstGeom>
          <a:noFill/>
        </p:spPr>
        <p:txBody>
          <a:bodyPr wrap="square">
            <a:spAutoFit/>
          </a:bodyPr>
          <a:lstStyle/>
          <a:p>
            <a:r>
              <a:rPr lang="en-GB" sz="4400" b="1" dirty="0">
                <a:latin typeface="Corbel" panose="020B0503020204020204" pitchFamily="34" charset="0"/>
              </a:rPr>
              <a:t>More details</a:t>
            </a:r>
          </a:p>
          <a:p>
            <a:r>
              <a:rPr lang="en-GB" sz="4400" dirty="0">
                <a:latin typeface="Corbel" panose="020B0503020204020204" pitchFamily="34" charset="0"/>
              </a:rPr>
              <a:t>https://www.researchobject.org/ro-crate/</a:t>
            </a:r>
            <a:br>
              <a:rPr lang="en-GB" sz="4400" dirty="0">
                <a:latin typeface="Corbel" panose="020B0503020204020204" pitchFamily="34" charset="0"/>
              </a:rPr>
            </a:br>
            <a:r>
              <a:rPr lang="en-GB" sz="4400" dirty="0">
                <a:latin typeface="Corbel" panose="020B0503020204020204" pitchFamily="34" charset="0"/>
              </a:rPr>
              <a:t>https://signposting.org/FAIR/</a:t>
            </a:r>
            <a:r>
              <a:rPr lang="en-GB" sz="4400" b="1" dirty="0">
                <a:latin typeface="Corbel" panose="020B0503020204020204" pitchFamily="34" charset="0"/>
              </a:rPr>
              <a:t> </a:t>
            </a:r>
            <a:endParaRPr lang="en-GB" sz="4400" b="1" dirty="0"/>
          </a:p>
        </p:txBody>
      </p:sp>
      <p:pic>
        <p:nvPicPr>
          <p:cNvPr id="210" name="Graphic 209">
            <a:extLst>
              <a:ext uri="{FF2B5EF4-FFF2-40B4-BE49-F238E27FC236}">
                <a16:creationId xmlns:a16="http://schemas.microsoft.com/office/drawing/2014/main" id="{083F90FB-7D82-0C9D-444E-A33C7B4C2A93}"/>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8437183" y="31948955"/>
            <a:ext cx="1922675" cy="728003"/>
          </a:xfrm>
          <a:prstGeom prst="rect">
            <a:avLst/>
          </a:prstGeom>
        </p:spPr>
      </p:pic>
      <p:pic>
        <p:nvPicPr>
          <p:cNvPr id="212" name="Picture 211" descr="A logo with red and orange squares&#10;&#10;AI-generated content may be incorrect.">
            <a:extLst>
              <a:ext uri="{FF2B5EF4-FFF2-40B4-BE49-F238E27FC236}">
                <a16:creationId xmlns:a16="http://schemas.microsoft.com/office/drawing/2014/main" id="{D489E0AF-CA78-C274-A405-58262F35FB84}"/>
              </a:ext>
            </a:extLst>
          </p:cNvPr>
          <p:cNvPicPr>
            <a:picLocks noChangeAspect="1"/>
          </p:cNvPicPr>
          <p:nvPr/>
        </p:nvPicPr>
        <p:blipFill>
          <a:blip r:embed="rId20"/>
          <a:stretch>
            <a:fillRect/>
          </a:stretch>
        </p:blipFill>
        <p:spPr>
          <a:xfrm>
            <a:off x="20856995" y="31878061"/>
            <a:ext cx="1457724" cy="937671"/>
          </a:xfrm>
          <a:prstGeom prst="rect">
            <a:avLst/>
          </a:prstGeom>
        </p:spPr>
      </p:pic>
      <p:pic>
        <p:nvPicPr>
          <p:cNvPr id="214" name="Picture 213">
            <a:extLst>
              <a:ext uri="{FF2B5EF4-FFF2-40B4-BE49-F238E27FC236}">
                <a16:creationId xmlns:a16="http://schemas.microsoft.com/office/drawing/2014/main" id="{F86DE1C6-B4E1-9212-8E8F-3A947F39B6EB}"/>
              </a:ext>
            </a:extLst>
          </p:cNvPr>
          <p:cNvPicPr>
            <a:picLocks noChangeAspect="1"/>
          </p:cNvPicPr>
          <p:nvPr/>
        </p:nvPicPr>
        <p:blipFill>
          <a:blip r:embed="rId21"/>
          <a:stretch>
            <a:fillRect/>
          </a:stretch>
        </p:blipFill>
        <p:spPr>
          <a:xfrm>
            <a:off x="22040048" y="33043597"/>
            <a:ext cx="4022387" cy="594672"/>
          </a:xfrm>
          <a:prstGeom prst="rect">
            <a:avLst/>
          </a:prstGeom>
        </p:spPr>
      </p:pic>
      <p:pic>
        <p:nvPicPr>
          <p:cNvPr id="216" name="Picture 215">
            <a:extLst>
              <a:ext uri="{FF2B5EF4-FFF2-40B4-BE49-F238E27FC236}">
                <a16:creationId xmlns:a16="http://schemas.microsoft.com/office/drawing/2014/main" id="{4C2C70B2-8D6A-7B13-615C-F5934867DB0F}"/>
              </a:ext>
            </a:extLst>
          </p:cNvPr>
          <p:cNvPicPr>
            <a:picLocks noChangeAspect="1"/>
          </p:cNvPicPr>
          <p:nvPr/>
        </p:nvPicPr>
        <p:blipFill>
          <a:blip r:embed="rId22"/>
          <a:stretch>
            <a:fillRect/>
          </a:stretch>
        </p:blipFill>
        <p:spPr>
          <a:xfrm>
            <a:off x="22594105" y="31850574"/>
            <a:ext cx="3067600" cy="1032180"/>
          </a:xfrm>
          <a:prstGeom prst="rect">
            <a:avLst/>
          </a:prstGeom>
        </p:spPr>
      </p:pic>
      <p:pic>
        <p:nvPicPr>
          <p:cNvPr id="218" name="Picture 217">
            <a:extLst>
              <a:ext uri="{FF2B5EF4-FFF2-40B4-BE49-F238E27FC236}">
                <a16:creationId xmlns:a16="http://schemas.microsoft.com/office/drawing/2014/main" id="{9C23358D-6E6D-003C-EFD1-6BA344557D03}"/>
              </a:ext>
            </a:extLst>
          </p:cNvPr>
          <p:cNvPicPr>
            <a:picLocks noChangeAspect="1"/>
          </p:cNvPicPr>
          <p:nvPr/>
        </p:nvPicPr>
        <p:blipFill>
          <a:blip r:embed="rId23"/>
          <a:stretch>
            <a:fillRect/>
          </a:stretch>
        </p:blipFill>
        <p:spPr>
          <a:xfrm>
            <a:off x="19022039" y="33041412"/>
            <a:ext cx="2652080" cy="536858"/>
          </a:xfrm>
          <a:prstGeom prst="rect">
            <a:avLst/>
          </a:prstGeom>
        </p:spPr>
      </p:pic>
      <p:sp>
        <p:nvSpPr>
          <p:cNvPr id="197" name="TextBox 196">
            <a:extLst>
              <a:ext uri="{FF2B5EF4-FFF2-40B4-BE49-F238E27FC236}">
                <a16:creationId xmlns:a16="http://schemas.microsoft.com/office/drawing/2014/main" id="{0AA7478A-A1BF-F497-5369-7A220061B59D}"/>
              </a:ext>
            </a:extLst>
          </p:cNvPr>
          <p:cNvSpPr txBox="1"/>
          <p:nvPr/>
        </p:nvSpPr>
        <p:spPr>
          <a:xfrm>
            <a:off x="18728940" y="30375932"/>
            <a:ext cx="8331592" cy="1446550"/>
          </a:xfrm>
          <a:prstGeom prst="rect">
            <a:avLst/>
          </a:prstGeom>
          <a:noFill/>
        </p:spPr>
        <p:txBody>
          <a:bodyPr wrap="square" rtlCol="0">
            <a:spAutoFit/>
          </a:bodyPr>
          <a:lstStyle/>
          <a:p>
            <a:r>
              <a:rPr lang="en-GB" sz="4400" i="1" dirty="0">
                <a:latin typeface="Corbel" panose="020B0503020204020204" pitchFamily="34" charset="0"/>
              </a:rPr>
              <a:t>14 participants implementing in their repositories and code bases</a:t>
            </a:r>
          </a:p>
        </p:txBody>
      </p:sp>
      <p:sp>
        <p:nvSpPr>
          <p:cNvPr id="219" name="TextBox 218">
            <a:extLst>
              <a:ext uri="{FF2B5EF4-FFF2-40B4-BE49-F238E27FC236}">
                <a16:creationId xmlns:a16="http://schemas.microsoft.com/office/drawing/2014/main" id="{AF830140-84A9-2556-1EE1-F32F5B7C5B42}"/>
              </a:ext>
            </a:extLst>
          </p:cNvPr>
          <p:cNvSpPr txBox="1"/>
          <p:nvPr/>
        </p:nvSpPr>
        <p:spPr>
          <a:xfrm>
            <a:off x="15711759" y="35204393"/>
            <a:ext cx="12656578" cy="3046988"/>
          </a:xfrm>
          <a:prstGeom prst="rect">
            <a:avLst/>
          </a:prstGeom>
          <a:noFill/>
        </p:spPr>
        <p:txBody>
          <a:bodyPr wrap="square">
            <a:spAutoFit/>
          </a:bodyPr>
          <a:lstStyle/>
          <a:p>
            <a:pPr algn="l"/>
            <a:r>
              <a:rPr lang="en-GB" sz="3200" b="0" i="0" u="none" strike="noStrike" baseline="0" dirty="0">
                <a:latin typeface="Arial" panose="020B0604020202020204" pitchFamily="34" charset="0"/>
              </a:rPr>
              <a:t>Soiland-Reyes, S., Sefton, P., Leo, S., Castro, L. J., Weiland, C., &amp; Van De Sompel, H. (2024). Practical webby </a:t>
            </a:r>
            <a:r>
              <a:rPr lang="en-US" sz="3200" b="0" i="0" u="none" strike="noStrike" baseline="0" dirty="0">
                <a:latin typeface="Arial" panose="020B0604020202020204" pitchFamily="34" charset="0"/>
              </a:rPr>
              <a:t>FDOs with RO-Crate and FAIR Signposting: Experiences and lessons learned. Manuscript In </a:t>
            </a:r>
            <a:r>
              <a:rPr lang="en-US" sz="3200" b="0" i="1" u="none" strike="noStrike" baseline="0" dirty="0">
                <a:latin typeface="Arial" panose="020B0604020202020204" pitchFamily="34" charset="0"/>
              </a:rPr>
              <a:t>Open Conference Proceedings: International FAIR Digital Objects Implementation Summit 2024 </a:t>
            </a:r>
            <a:r>
              <a:rPr lang="en-GB" sz="3200" b="0" i="0" u="none" strike="noStrike" baseline="0" dirty="0">
                <a:latin typeface="Arial" panose="020B0604020202020204" pitchFamily="34" charset="0"/>
              </a:rPr>
              <a:t>(Vol. 4). TIB Open Publishing. https://s11.no/2024/webby-fdos/</a:t>
            </a:r>
          </a:p>
        </p:txBody>
      </p:sp>
    </p:spTree>
    <p:extLst>
      <p:ext uri="{BB962C8B-B14F-4D97-AF65-F5344CB8AC3E}">
        <p14:creationId xmlns:p14="http://schemas.microsoft.com/office/powerpoint/2010/main" val="95600269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116</TotalTime>
  <Words>511</Words>
  <Application>Microsoft Office PowerPoint</Application>
  <PresentationFormat>Custom</PresentationFormat>
  <Paragraphs>30</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Aptos Display</vt:lpstr>
      <vt:lpstr>Arial</vt:lpstr>
      <vt:lpstr>Calibri</vt:lpstr>
      <vt:lpstr>Corbel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Phil Reed</dc:creator>
  <cp:lastModifiedBy>Carole Goble</cp:lastModifiedBy>
  <cp:revision>56</cp:revision>
  <dcterms:created xsi:type="dcterms:W3CDTF">2025-02-08T19:50:13Z</dcterms:created>
  <dcterms:modified xsi:type="dcterms:W3CDTF">2025-02-09T21:26:47Z</dcterms:modified>
</cp:coreProperties>
</file>